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handoutMasterIdLst>
    <p:handoutMasterId r:id="rId22"/>
  </p:handoutMasterIdLst>
  <p:sldIdLst>
    <p:sldId id="256" r:id="rId2"/>
    <p:sldId id="271" r:id="rId3"/>
    <p:sldId id="277" r:id="rId4"/>
    <p:sldId id="272" r:id="rId5"/>
    <p:sldId id="257" r:id="rId6"/>
    <p:sldId id="258" r:id="rId7"/>
    <p:sldId id="259" r:id="rId8"/>
    <p:sldId id="260" r:id="rId9"/>
    <p:sldId id="261" r:id="rId10"/>
    <p:sldId id="262" r:id="rId11"/>
    <p:sldId id="268" r:id="rId12"/>
    <p:sldId id="263" r:id="rId13"/>
    <p:sldId id="264" r:id="rId14"/>
    <p:sldId id="265" r:id="rId15"/>
    <p:sldId id="266" r:id="rId16"/>
    <p:sldId id="269" r:id="rId17"/>
    <p:sldId id="274" r:id="rId18"/>
    <p:sldId id="275" r:id="rId19"/>
    <p:sldId id="270" r:id="rId20"/>
    <p:sldId id="276" r:id="rId21"/>
  </p:sldIdLst>
  <p:sldSz cx="9144000" cy="6858000" type="screen4x3"/>
  <p:notesSz cx="6669088" cy="9928225"/>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0"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889938" cy="496411"/>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sz="quarter" idx="1"/>
          </p:nvPr>
        </p:nvSpPr>
        <p:spPr>
          <a:xfrm>
            <a:off x="3777607" y="0"/>
            <a:ext cx="2889938" cy="496411"/>
          </a:xfrm>
          <a:prstGeom prst="rect">
            <a:avLst/>
          </a:prstGeom>
        </p:spPr>
        <p:txBody>
          <a:bodyPr vert="horz" lIns="91440" tIns="45720" rIns="91440" bIns="45720" rtlCol="0"/>
          <a:lstStyle>
            <a:lvl1pPr algn="r">
              <a:defRPr sz="1200"/>
            </a:lvl1pPr>
          </a:lstStyle>
          <a:p>
            <a:fld id="{A6C78EBB-1A77-4EB0-8277-378A6BCCD1FE}" type="datetimeFigureOut">
              <a:rPr lang="zh-TW" altLang="en-US" smtClean="0"/>
              <a:t>2015/5/8</a:t>
            </a:fld>
            <a:endParaRPr lang="zh-TW" altLang="en-US"/>
          </a:p>
        </p:txBody>
      </p:sp>
      <p:sp>
        <p:nvSpPr>
          <p:cNvPr id="4" name="頁尾版面配置區 3"/>
          <p:cNvSpPr>
            <a:spLocks noGrp="1"/>
          </p:cNvSpPr>
          <p:nvPr>
            <p:ph type="ftr" sz="quarter" idx="2"/>
          </p:nvPr>
        </p:nvSpPr>
        <p:spPr>
          <a:xfrm>
            <a:off x="0" y="9430091"/>
            <a:ext cx="2889938" cy="496411"/>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777607" y="9430091"/>
            <a:ext cx="2889938" cy="496411"/>
          </a:xfrm>
          <a:prstGeom prst="rect">
            <a:avLst/>
          </a:prstGeom>
        </p:spPr>
        <p:txBody>
          <a:bodyPr vert="horz" lIns="91440" tIns="45720" rIns="91440" bIns="45720" rtlCol="0" anchor="b"/>
          <a:lstStyle>
            <a:lvl1pPr algn="r">
              <a:defRPr sz="1200"/>
            </a:lvl1pPr>
          </a:lstStyle>
          <a:p>
            <a:fld id="{5FC87205-A055-4CAA-BE8B-CE865C9DB8A6}" type="slidenum">
              <a:rPr lang="zh-TW" altLang="en-US" smtClean="0"/>
              <a:t>‹#›</a:t>
            </a:fld>
            <a:endParaRPr lang="zh-TW" altLang="en-US"/>
          </a:p>
        </p:txBody>
      </p:sp>
    </p:spTree>
    <p:extLst>
      <p:ext uri="{BB962C8B-B14F-4D97-AF65-F5344CB8AC3E}">
        <p14:creationId xmlns:p14="http://schemas.microsoft.com/office/powerpoint/2010/main" val="64385729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10" name="直角三角形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標題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zh-TW" altLang="en-US" smtClean="0"/>
              <a:t>按一下以編輯母片標題樣式</a:t>
            </a:r>
            <a:endParaRPr kumimoji="0" lang="en-US"/>
          </a:p>
        </p:txBody>
      </p:sp>
      <p:sp>
        <p:nvSpPr>
          <p:cNvPr id="17" name="副標題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zh-TW" altLang="en-US" smtClean="0"/>
              <a:t>按一下以編輯母片副標題樣式</a:t>
            </a:r>
            <a:endParaRPr kumimoji="0" lang="en-US"/>
          </a:p>
        </p:txBody>
      </p:sp>
      <p:grpSp>
        <p:nvGrpSpPr>
          <p:cNvPr id="2" name="群組 1"/>
          <p:cNvGrpSpPr/>
          <p:nvPr/>
        </p:nvGrpSpPr>
        <p:grpSpPr>
          <a:xfrm>
            <a:off x="-3765" y="4953000"/>
            <a:ext cx="9147765" cy="1912088"/>
            <a:chOff x="-3765" y="4832896"/>
            <a:chExt cx="9147765" cy="2032192"/>
          </a:xfrm>
        </p:grpSpPr>
        <p:sp>
          <p:nvSpPr>
            <p:cNvPr id="7" name="手繪多邊形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手繪多邊形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手繪多邊形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直線接點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日期版面配置區 29"/>
          <p:cNvSpPr>
            <a:spLocks noGrp="1"/>
          </p:cNvSpPr>
          <p:nvPr>
            <p:ph type="dt" sz="half" idx="10"/>
          </p:nvPr>
        </p:nvSpPr>
        <p:spPr/>
        <p:txBody>
          <a:bodyPr/>
          <a:lstStyle>
            <a:lvl1pPr>
              <a:defRPr>
                <a:solidFill>
                  <a:srgbClr val="FFFFFF"/>
                </a:solidFill>
              </a:defRPr>
            </a:lvl1pPr>
            <a:extLst/>
          </a:lstStyle>
          <a:p>
            <a:fld id="{BD597DE0-58B5-4AB7-9E91-3283C26C8F9D}" type="datetimeFigureOut">
              <a:rPr lang="zh-TW" altLang="en-US" smtClean="0"/>
              <a:t>2015/5/8</a:t>
            </a:fld>
            <a:endParaRPr lang="zh-TW" altLang="en-US"/>
          </a:p>
        </p:txBody>
      </p:sp>
      <p:sp>
        <p:nvSpPr>
          <p:cNvPr id="19" name="頁尾版面配置區 18"/>
          <p:cNvSpPr>
            <a:spLocks noGrp="1"/>
          </p:cNvSpPr>
          <p:nvPr>
            <p:ph type="ftr" sz="quarter" idx="11"/>
          </p:nvPr>
        </p:nvSpPr>
        <p:spPr/>
        <p:txBody>
          <a:bodyPr/>
          <a:lstStyle>
            <a:lvl1pPr>
              <a:defRPr>
                <a:solidFill>
                  <a:schemeClr val="accent1">
                    <a:tint val="20000"/>
                  </a:schemeClr>
                </a:solidFill>
              </a:defRPr>
            </a:lvl1pPr>
            <a:extLst/>
          </a:lstStyle>
          <a:p>
            <a:endParaRPr lang="zh-TW" altLang="en-US"/>
          </a:p>
        </p:txBody>
      </p:sp>
      <p:sp>
        <p:nvSpPr>
          <p:cNvPr id="27" name="投影片編號版面配置區 26"/>
          <p:cNvSpPr>
            <a:spLocks noGrp="1"/>
          </p:cNvSpPr>
          <p:nvPr>
            <p:ph type="sldNum" sz="quarter" idx="12"/>
          </p:nvPr>
        </p:nvSpPr>
        <p:spPr/>
        <p:txBody>
          <a:bodyPr/>
          <a:lstStyle>
            <a:lvl1pPr>
              <a:defRPr>
                <a:solidFill>
                  <a:srgbClr val="FFFFFF"/>
                </a:solidFill>
              </a:defRPr>
            </a:lvl1pPr>
            <a:extLst/>
          </a:lstStyle>
          <a:p>
            <a:fld id="{81A6321E-E37F-4090-B811-7CD356618D91}" type="slidenum">
              <a:rPr lang="zh-TW" altLang="en-US" smtClean="0"/>
              <a:t>‹#›</a:t>
            </a:fld>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extLst/>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a:xfrm>
            <a:off x="457200" y="1481329"/>
            <a:ext cx="8229600" cy="4386071"/>
          </a:xfrm>
        </p:spPr>
        <p:txBody>
          <a:bodyPr vert="eaVert"/>
          <a:lstStyle>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extLst/>
          </a:lstStyle>
          <a:p>
            <a:fld id="{BD597DE0-58B5-4AB7-9E91-3283C26C8F9D}" type="datetimeFigureOut">
              <a:rPr lang="zh-TW" altLang="en-US" smtClean="0"/>
              <a:t>2015/5/8</a:t>
            </a:fld>
            <a:endParaRPr lang="zh-TW" altLang="en-US"/>
          </a:p>
        </p:txBody>
      </p:sp>
      <p:sp>
        <p:nvSpPr>
          <p:cNvPr id="5" name="頁尾版面配置區 4"/>
          <p:cNvSpPr>
            <a:spLocks noGrp="1"/>
          </p:cNvSpPr>
          <p:nvPr>
            <p:ph type="ftr" sz="quarter" idx="11"/>
          </p:nvPr>
        </p:nvSpPr>
        <p:spPr/>
        <p:txBody>
          <a:bodyPr/>
          <a:lstStyle>
            <a:extLst/>
          </a:lstStyle>
          <a:p>
            <a:endParaRPr lang="zh-TW" altLang="en-US"/>
          </a:p>
        </p:txBody>
      </p:sp>
      <p:sp>
        <p:nvSpPr>
          <p:cNvPr id="6" name="投影片編號版面配置區 5"/>
          <p:cNvSpPr>
            <a:spLocks noGrp="1"/>
          </p:cNvSpPr>
          <p:nvPr>
            <p:ph type="sldNum" sz="quarter" idx="12"/>
          </p:nvPr>
        </p:nvSpPr>
        <p:spPr/>
        <p:txBody>
          <a:bodyPr/>
          <a:lstStyle>
            <a:extLst/>
          </a:lstStyle>
          <a:p>
            <a:fld id="{81A6321E-E37F-4090-B811-7CD356618D91}" type="slidenum">
              <a:rPr lang="zh-TW" altLang="en-US" smtClean="0"/>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844013" y="274640"/>
            <a:ext cx="1777470" cy="5592761"/>
          </a:xfrm>
        </p:spPr>
        <p:txBody>
          <a:bodyPr vert="eaVert"/>
          <a:lstStyle>
            <a:extLst/>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a:xfrm>
            <a:off x="457200" y="274641"/>
            <a:ext cx="6324600" cy="5592760"/>
          </a:xfrm>
        </p:spPr>
        <p:txBody>
          <a:bodyPr vert="eaVert"/>
          <a:lstStyle>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extLst/>
          </a:lstStyle>
          <a:p>
            <a:fld id="{BD597DE0-58B5-4AB7-9E91-3283C26C8F9D}" type="datetimeFigureOut">
              <a:rPr lang="zh-TW" altLang="en-US" smtClean="0"/>
              <a:t>2015/5/8</a:t>
            </a:fld>
            <a:endParaRPr lang="zh-TW" altLang="en-US"/>
          </a:p>
        </p:txBody>
      </p:sp>
      <p:sp>
        <p:nvSpPr>
          <p:cNvPr id="5" name="頁尾版面配置區 4"/>
          <p:cNvSpPr>
            <a:spLocks noGrp="1"/>
          </p:cNvSpPr>
          <p:nvPr>
            <p:ph type="ftr" sz="quarter" idx="11"/>
          </p:nvPr>
        </p:nvSpPr>
        <p:spPr/>
        <p:txBody>
          <a:bodyPr/>
          <a:lstStyle>
            <a:extLst/>
          </a:lstStyle>
          <a:p>
            <a:endParaRPr lang="zh-TW" altLang="en-US"/>
          </a:p>
        </p:txBody>
      </p:sp>
      <p:sp>
        <p:nvSpPr>
          <p:cNvPr id="6" name="投影片編號版面配置區 5"/>
          <p:cNvSpPr>
            <a:spLocks noGrp="1"/>
          </p:cNvSpPr>
          <p:nvPr>
            <p:ph type="sldNum" sz="quarter" idx="12"/>
          </p:nvPr>
        </p:nvSpPr>
        <p:spPr/>
        <p:txBody>
          <a:bodyPr/>
          <a:lstStyle>
            <a:extLst/>
          </a:lstStyle>
          <a:p>
            <a:fld id="{81A6321E-E37F-4090-B811-7CD356618D91}" type="slidenum">
              <a:rPr lang="zh-TW" altLang="en-US" smtClean="0"/>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lstStyle>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extLst/>
          </a:lstStyle>
          <a:p>
            <a:fld id="{BD597DE0-58B5-4AB7-9E91-3283C26C8F9D}" type="datetimeFigureOut">
              <a:rPr lang="zh-TW" altLang="en-US" smtClean="0"/>
              <a:t>2015/5/8</a:t>
            </a:fld>
            <a:endParaRPr lang="zh-TW" altLang="en-US"/>
          </a:p>
        </p:txBody>
      </p:sp>
      <p:sp>
        <p:nvSpPr>
          <p:cNvPr id="5" name="頁尾版面配置區 4"/>
          <p:cNvSpPr>
            <a:spLocks noGrp="1"/>
          </p:cNvSpPr>
          <p:nvPr>
            <p:ph type="ftr" sz="quarter" idx="11"/>
          </p:nvPr>
        </p:nvSpPr>
        <p:spPr/>
        <p:txBody>
          <a:bodyPr/>
          <a:lstStyle>
            <a:extLst/>
          </a:lstStyle>
          <a:p>
            <a:endParaRPr lang="zh-TW" altLang="en-US"/>
          </a:p>
        </p:txBody>
      </p:sp>
      <p:sp>
        <p:nvSpPr>
          <p:cNvPr id="6" name="投影片編號版面配置區 5"/>
          <p:cNvSpPr>
            <a:spLocks noGrp="1"/>
          </p:cNvSpPr>
          <p:nvPr>
            <p:ph type="sldNum" sz="quarter" idx="12"/>
          </p:nvPr>
        </p:nvSpPr>
        <p:spPr/>
        <p:txBody>
          <a:bodyPr/>
          <a:lstStyle>
            <a:extLst/>
          </a:lstStyle>
          <a:p>
            <a:fld id="{81A6321E-E37F-4090-B811-7CD356618D91}" type="slidenum">
              <a:rPr lang="zh-TW" altLang="en-US" smtClean="0"/>
              <a:t>‹#›</a:t>
            </a:fld>
            <a:endParaRPr lang="zh-TW" altLang="en-US"/>
          </a:p>
        </p:txBody>
      </p:sp>
      <p:sp>
        <p:nvSpPr>
          <p:cNvPr id="7" name="標題 6"/>
          <p:cNvSpPr>
            <a:spLocks noGrp="1"/>
          </p:cNvSpPr>
          <p:nvPr>
            <p:ph type="title"/>
          </p:nvPr>
        </p:nvSpPr>
        <p:spPr/>
        <p:txBody>
          <a:bodyPr rtlCol="0"/>
          <a:lstStyle>
            <a:extLst/>
          </a:lstStyle>
          <a:p>
            <a:r>
              <a:rPr kumimoji="0" lang="zh-TW" altLang="en-US" smtClean="0"/>
              <a:t>按一下以編輯母片標題樣式</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bg>
      <p:bgRef idx="1002">
        <a:schemeClr val="bg1"/>
      </p:bgRef>
    </p:bg>
    <p:spTree>
      <p:nvGrpSpPr>
        <p:cNvPr id="1" name=""/>
        <p:cNvGrpSpPr/>
        <p:nvPr/>
      </p:nvGrpSpPr>
      <p:grpSpPr>
        <a:xfrm>
          <a:off x="0" y="0"/>
          <a:ext cx="0" cy="0"/>
          <a:chOff x="0" y="0"/>
          <a:chExt cx="0" cy="0"/>
        </a:xfrm>
      </p:grpSpPr>
      <p:sp>
        <p:nvSpPr>
          <p:cNvPr id="2" name="標題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zh-TW" altLang="en-US" smtClean="0"/>
              <a:t>按一下以編輯母片文字樣式</a:t>
            </a:r>
          </a:p>
        </p:txBody>
      </p:sp>
      <p:sp>
        <p:nvSpPr>
          <p:cNvPr id="4" name="日期版面配置區 3"/>
          <p:cNvSpPr>
            <a:spLocks noGrp="1"/>
          </p:cNvSpPr>
          <p:nvPr>
            <p:ph type="dt" sz="half" idx="10"/>
          </p:nvPr>
        </p:nvSpPr>
        <p:spPr/>
        <p:txBody>
          <a:bodyPr/>
          <a:lstStyle>
            <a:extLst/>
          </a:lstStyle>
          <a:p>
            <a:fld id="{BD597DE0-58B5-4AB7-9E91-3283C26C8F9D}" type="datetimeFigureOut">
              <a:rPr lang="zh-TW" altLang="en-US" smtClean="0"/>
              <a:t>2015/5/8</a:t>
            </a:fld>
            <a:endParaRPr lang="zh-TW" altLang="en-US"/>
          </a:p>
        </p:txBody>
      </p:sp>
      <p:sp>
        <p:nvSpPr>
          <p:cNvPr id="5" name="頁尾版面配置區 4"/>
          <p:cNvSpPr>
            <a:spLocks noGrp="1"/>
          </p:cNvSpPr>
          <p:nvPr>
            <p:ph type="ftr" sz="quarter" idx="11"/>
          </p:nvPr>
        </p:nvSpPr>
        <p:spPr/>
        <p:txBody>
          <a:bodyPr/>
          <a:lstStyle>
            <a:extLst/>
          </a:lstStyle>
          <a:p>
            <a:endParaRPr lang="zh-TW" altLang="en-US"/>
          </a:p>
        </p:txBody>
      </p:sp>
      <p:sp>
        <p:nvSpPr>
          <p:cNvPr id="6" name="投影片編號版面配置區 5"/>
          <p:cNvSpPr>
            <a:spLocks noGrp="1"/>
          </p:cNvSpPr>
          <p:nvPr>
            <p:ph type="sldNum" sz="quarter" idx="12"/>
          </p:nvPr>
        </p:nvSpPr>
        <p:spPr/>
        <p:txBody>
          <a:bodyPr/>
          <a:lstStyle>
            <a:extLst/>
          </a:lstStyle>
          <a:p>
            <a:fld id="{81A6321E-E37F-4090-B811-7CD356618D91}" type="slidenum">
              <a:rPr lang="zh-TW" altLang="en-US" smtClean="0"/>
              <a:t>‹#›</a:t>
            </a:fld>
            <a:endParaRPr lang="zh-TW" altLang="en-US"/>
          </a:p>
        </p:txBody>
      </p:sp>
      <p:sp>
        <p:nvSpPr>
          <p:cNvPr id="7" name="＞形箭號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形箭號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bg>
      <p:bgRef idx="1002">
        <a:schemeClr val="bg1"/>
      </p:bgRef>
    </p:bg>
    <p:spTree>
      <p:nvGrpSpPr>
        <p:cNvPr id="1" name=""/>
        <p:cNvGrpSpPr/>
        <p:nvPr/>
      </p:nvGrpSpPr>
      <p:grpSpPr>
        <a:xfrm>
          <a:off x="0" y="0"/>
          <a:ext cx="0" cy="0"/>
          <a:chOff x="0" y="0"/>
          <a:chExt cx="0" cy="0"/>
        </a:xfrm>
      </p:grpSpPr>
      <p:sp>
        <p:nvSpPr>
          <p:cNvPr id="3" name="內容版面配置區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內容版面配置區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5" name="日期版面配置區 4"/>
          <p:cNvSpPr>
            <a:spLocks noGrp="1"/>
          </p:cNvSpPr>
          <p:nvPr>
            <p:ph type="dt" sz="half" idx="10"/>
          </p:nvPr>
        </p:nvSpPr>
        <p:spPr/>
        <p:txBody>
          <a:bodyPr/>
          <a:lstStyle>
            <a:extLst/>
          </a:lstStyle>
          <a:p>
            <a:fld id="{BD597DE0-58B5-4AB7-9E91-3283C26C8F9D}" type="datetimeFigureOut">
              <a:rPr lang="zh-TW" altLang="en-US" smtClean="0"/>
              <a:t>2015/5/8</a:t>
            </a:fld>
            <a:endParaRPr lang="zh-TW" altLang="en-US"/>
          </a:p>
        </p:txBody>
      </p:sp>
      <p:sp>
        <p:nvSpPr>
          <p:cNvPr id="6" name="頁尾版面配置區 5"/>
          <p:cNvSpPr>
            <a:spLocks noGrp="1"/>
          </p:cNvSpPr>
          <p:nvPr>
            <p:ph type="ftr" sz="quarter" idx="11"/>
          </p:nvPr>
        </p:nvSpPr>
        <p:spPr/>
        <p:txBody>
          <a:bodyPr/>
          <a:lstStyle>
            <a:extLst/>
          </a:lstStyle>
          <a:p>
            <a:endParaRPr lang="zh-TW" altLang="en-US"/>
          </a:p>
        </p:txBody>
      </p:sp>
      <p:sp>
        <p:nvSpPr>
          <p:cNvPr id="7" name="投影片編號版面配置區 6"/>
          <p:cNvSpPr>
            <a:spLocks noGrp="1"/>
          </p:cNvSpPr>
          <p:nvPr>
            <p:ph type="sldNum" sz="quarter" idx="12"/>
          </p:nvPr>
        </p:nvSpPr>
        <p:spPr/>
        <p:txBody>
          <a:bodyPr/>
          <a:lstStyle>
            <a:extLst/>
          </a:lstStyle>
          <a:p>
            <a:fld id="{81A6321E-E37F-4090-B811-7CD356618D91}" type="slidenum">
              <a:rPr lang="zh-TW" altLang="en-US" smtClean="0"/>
              <a:t>‹#›</a:t>
            </a:fld>
            <a:endParaRPr lang="zh-TW" altLang="en-US"/>
          </a:p>
        </p:txBody>
      </p:sp>
      <p:sp>
        <p:nvSpPr>
          <p:cNvPr id="8" name="標題 7"/>
          <p:cNvSpPr>
            <a:spLocks noGrp="1"/>
          </p:cNvSpPr>
          <p:nvPr>
            <p:ph type="title"/>
          </p:nvPr>
        </p:nvSpPr>
        <p:spPr/>
        <p:txBody>
          <a:bodyPr rtlCol="0"/>
          <a:lstStyle>
            <a:extLst/>
          </a:lstStyle>
          <a:p>
            <a:r>
              <a:rPr kumimoji="0" lang="zh-TW" altLang="en-US" smtClean="0"/>
              <a:t>按一下以編輯母片標題樣式</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對">
    <p:bg>
      <p:bgRef idx="1003">
        <a:schemeClr val="bg1"/>
      </p:bgRef>
    </p:bg>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8229600" cy="1143000"/>
          </a:xfrm>
        </p:spPr>
        <p:txBody>
          <a:bodyPr anchor="ctr"/>
          <a:lstStyle>
            <a:lvl1pPr>
              <a:defRPr/>
            </a:lvl1pPr>
            <a:extLst/>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zh-TW" altLang="en-US" smtClean="0"/>
              <a:t>按一下以編輯母片文字樣式</a:t>
            </a:r>
          </a:p>
        </p:txBody>
      </p:sp>
      <p:sp>
        <p:nvSpPr>
          <p:cNvPr id="4" name="文字版面配置區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zh-TW" altLang="en-US" smtClean="0"/>
              <a:t>按一下以編輯母片文字樣式</a:t>
            </a:r>
          </a:p>
        </p:txBody>
      </p:sp>
      <p:sp>
        <p:nvSpPr>
          <p:cNvPr id="5" name="內容版面配置區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6" name="內容版面配置區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7" name="日期版面配置區 6"/>
          <p:cNvSpPr>
            <a:spLocks noGrp="1"/>
          </p:cNvSpPr>
          <p:nvPr>
            <p:ph type="dt" sz="half" idx="10"/>
          </p:nvPr>
        </p:nvSpPr>
        <p:spPr/>
        <p:txBody>
          <a:bodyPr/>
          <a:lstStyle>
            <a:extLst/>
          </a:lstStyle>
          <a:p>
            <a:fld id="{BD597DE0-58B5-4AB7-9E91-3283C26C8F9D}" type="datetimeFigureOut">
              <a:rPr lang="zh-TW" altLang="en-US" smtClean="0"/>
              <a:t>2015/5/8</a:t>
            </a:fld>
            <a:endParaRPr lang="zh-TW" altLang="en-US"/>
          </a:p>
        </p:txBody>
      </p:sp>
      <p:sp>
        <p:nvSpPr>
          <p:cNvPr id="8" name="頁尾版面配置區 7"/>
          <p:cNvSpPr>
            <a:spLocks noGrp="1"/>
          </p:cNvSpPr>
          <p:nvPr>
            <p:ph type="ftr" sz="quarter" idx="11"/>
          </p:nvPr>
        </p:nvSpPr>
        <p:spPr/>
        <p:txBody>
          <a:bodyPr/>
          <a:lstStyle>
            <a:extLst/>
          </a:lstStyle>
          <a:p>
            <a:endParaRPr lang="zh-TW" altLang="en-US"/>
          </a:p>
        </p:txBody>
      </p:sp>
      <p:sp>
        <p:nvSpPr>
          <p:cNvPr id="9" name="投影片編號版面配置區 8"/>
          <p:cNvSpPr>
            <a:spLocks noGrp="1"/>
          </p:cNvSpPr>
          <p:nvPr>
            <p:ph type="sldNum" sz="quarter" idx="12"/>
          </p:nvPr>
        </p:nvSpPr>
        <p:spPr/>
        <p:txBody>
          <a:bodyPr/>
          <a:lstStyle>
            <a:extLst/>
          </a:lstStyle>
          <a:p>
            <a:fld id="{81A6321E-E37F-4090-B811-7CD356618D91}" type="slidenum">
              <a:rPr lang="zh-TW" altLang="en-US" smtClean="0"/>
              <a:t>‹#›</a:t>
            </a:fld>
            <a:endParaRPr lang="zh-TW"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bg>
      <p:bgRef idx="1002">
        <a:schemeClr val="bg1"/>
      </p:bgRef>
    </p:bg>
    <p:spTree>
      <p:nvGrpSpPr>
        <p:cNvPr id="1" name=""/>
        <p:cNvGrpSpPr/>
        <p:nvPr/>
      </p:nvGrpSpPr>
      <p:grpSpPr>
        <a:xfrm>
          <a:off x="0" y="0"/>
          <a:ext cx="0" cy="0"/>
          <a:chOff x="0" y="0"/>
          <a:chExt cx="0" cy="0"/>
        </a:xfrm>
      </p:grpSpPr>
      <p:sp>
        <p:nvSpPr>
          <p:cNvPr id="3" name="日期版面配置區 2"/>
          <p:cNvSpPr>
            <a:spLocks noGrp="1"/>
          </p:cNvSpPr>
          <p:nvPr>
            <p:ph type="dt" sz="half" idx="10"/>
          </p:nvPr>
        </p:nvSpPr>
        <p:spPr/>
        <p:txBody>
          <a:bodyPr/>
          <a:lstStyle>
            <a:extLst/>
          </a:lstStyle>
          <a:p>
            <a:fld id="{BD597DE0-58B5-4AB7-9E91-3283C26C8F9D}" type="datetimeFigureOut">
              <a:rPr lang="zh-TW" altLang="en-US" smtClean="0"/>
              <a:t>2015/5/8</a:t>
            </a:fld>
            <a:endParaRPr lang="zh-TW" altLang="en-US"/>
          </a:p>
        </p:txBody>
      </p:sp>
      <p:sp>
        <p:nvSpPr>
          <p:cNvPr id="4" name="頁尾版面配置區 3"/>
          <p:cNvSpPr>
            <a:spLocks noGrp="1"/>
          </p:cNvSpPr>
          <p:nvPr>
            <p:ph type="ftr" sz="quarter" idx="11"/>
          </p:nvPr>
        </p:nvSpPr>
        <p:spPr/>
        <p:txBody>
          <a:bodyPr/>
          <a:lstStyle>
            <a:extLst/>
          </a:lstStyle>
          <a:p>
            <a:endParaRPr lang="zh-TW" altLang="en-US"/>
          </a:p>
        </p:txBody>
      </p:sp>
      <p:sp>
        <p:nvSpPr>
          <p:cNvPr id="5" name="投影片編號版面配置區 4"/>
          <p:cNvSpPr>
            <a:spLocks noGrp="1"/>
          </p:cNvSpPr>
          <p:nvPr>
            <p:ph type="sldNum" sz="quarter" idx="12"/>
          </p:nvPr>
        </p:nvSpPr>
        <p:spPr/>
        <p:txBody>
          <a:bodyPr/>
          <a:lstStyle>
            <a:extLst/>
          </a:lstStyle>
          <a:p>
            <a:fld id="{81A6321E-E37F-4090-B811-7CD356618D91}" type="slidenum">
              <a:rPr lang="zh-TW" altLang="en-US" smtClean="0"/>
              <a:t>‹#›</a:t>
            </a:fld>
            <a:endParaRPr lang="zh-TW" altLang="en-US"/>
          </a:p>
        </p:txBody>
      </p:sp>
      <p:sp>
        <p:nvSpPr>
          <p:cNvPr id="6" name="標題 5"/>
          <p:cNvSpPr>
            <a:spLocks noGrp="1"/>
          </p:cNvSpPr>
          <p:nvPr>
            <p:ph type="title"/>
          </p:nvPr>
        </p:nvSpPr>
        <p:spPr/>
        <p:txBody>
          <a:bodyPr rtlCol="0"/>
          <a:lstStyle>
            <a:extLst/>
          </a:lstStyle>
          <a:p>
            <a:r>
              <a:rPr kumimoji="0" lang="zh-TW" altLang="en-US" smtClean="0"/>
              <a:t>按一下以編輯母片標題樣式</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extLst/>
          </a:lstStyle>
          <a:p>
            <a:fld id="{BD597DE0-58B5-4AB7-9E91-3283C26C8F9D}" type="datetimeFigureOut">
              <a:rPr lang="zh-TW" altLang="en-US" smtClean="0"/>
              <a:t>2015/5/8</a:t>
            </a:fld>
            <a:endParaRPr lang="zh-TW" altLang="en-US"/>
          </a:p>
        </p:txBody>
      </p:sp>
      <p:sp>
        <p:nvSpPr>
          <p:cNvPr id="3" name="頁尾版面配置區 2"/>
          <p:cNvSpPr>
            <a:spLocks noGrp="1"/>
          </p:cNvSpPr>
          <p:nvPr>
            <p:ph type="ftr" sz="quarter" idx="11"/>
          </p:nvPr>
        </p:nvSpPr>
        <p:spPr/>
        <p:txBody>
          <a:bodyPr/>
          <a:lstStyle>
            <a:extLst/>
          </a:lstStyle>
          <a:p>
            <a:endParaRPr lang="zh-TW" altLang="en-US"/>
          </a:p>
        </p:txBody>
      </p:sp>
      <p:sp>
        <p:nvSpPr>
          <p:cNvPr id="4" name="投影片編號版面配置區 3"/>
          <p:cNvSpPr>
            <a:spLocks noGrp="1"/>
          </p:cNvSpPr>
          <p:nvPr>
            <p:ph type="sldNum" sz="quarter" idx="12"/>
          </p:nvPr>
        </p:nvSpPr>
        <p:spPr/>
        <p:txBody>
          <a:bodyPr/>
          <a:lstStyle>
            <a:extLst/>
          </a:lstStyle>
          <a:p>
            <a:fld id="{81A6321E-E37F-4090-B811-7CD356618D91}" type="slidenum">
              <a:rPr lang="zh-TW" altLang="en-US" smtClean="0"/>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bg>
      <p:bgRef idx="1003">
        <a:schemeClr val="bg1"/>
      </p:bgRef>
    </p:bg>
    <p:spTree>
      <p:nvGrpSpPr>
        <p:cNvPr id="1" name=""/>
        <p:cNvGrpSpPr/>
        <p:nvPr/>
      </p:nvGrpSpPr>
      <p:grpSpPr>
        <a:xfrm>
          <a:off x="0" y="0"/>
          <a:ext cx="0" cy="0"/>
          <a:chOff x="0" y="0"/>
          <a:chExt cx="0" cy="0"/>
        </a:xfrm>
      </p:grpSpPr>
      <p:sp>
        <p:nvSpPr>
          <p:cNvPr id="2" name="標題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zh-TW" altLang="en-US" smtClean="0"/>
              <a:t>按一下以編輯母片標題樣式</a:t>
            </a:r>
            <a:endParaRPr kumimoji="0" lang="en-US"/>
          </a:p>
        </p:txBody>
      </p:sp>
      <p:sp>
        <p:nvSpPr>
          <p:cNvPr id="3" name="文字版面配置區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zh-TW" altLang="en-US" smtClean="0"/>
              <a:t>按一下以編輯母片文字樣式</a:t>
            </a:r>
          </a:p>
        </p:txBody>
      </p:sp>
      <p:sp>
        <p:nvSpPr>
          <p:cNvPr id="4" name="內容版面配置區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5" name="日期版面配置區 4"/>
          <p:cNvSpPr>
            <a:spLocks noGrp="1"/>
          </p:cNvSpPr>
          <p:nvPr>
            <p:ph type="dt" sz="half" idx="10"/>
          </p:nvPr>
        </p:nvSpPr>
        <p:spPr>
          <a:xfrm>
            <a:off x="6727032" y="6407944"/>
            <a:ext cx="1920240" cy="365760"/>
          </a:xfrm>
        </p:spPr>
        <p:txBody>
          <a:bodyPr/>
          <a:lstStyle>
            <a:extLst/>
          </a:lstStyle>
          <a:p>
            <a:fld id="{BD597DE0-58B5-4AB7-9E91-3283C26C8F9D}" type="datetimeFigureOut">
              <a:rPr lang="zh-TW" altLang="en-US" smtClean="0"/>
              <a:t>2015/5/8</a:t>
            </a:fld>
            <a:endParaRPr lang="zh-TW" altLang="en-US"/>
          </a:p>
        </p:txBody>
      </p:sp>
      <p:sp>
        <p:nvSpPr>
          <p:cNvPr id="6" name="頁尾版面配置區 5"/>
          <p:cNvSpPr>
            <a:spLocks noGrp="1"/>
          </p:cNvSpPr>
          <p:nvPr>
            <p:ph type="ftr" sz="quarter" idx="11"/>
          </p:nvPr>
        </p:nvSpPr>
        <p:spPr/>
        <p:txBody>
          <a:bodyPr/>
          <a:lstStyle>
            <a:extLst/>
          </a:lstStyle>
          <a:p>
            <a:endParaRPr lang="zh-TW" altLang="en-US"/>
          </a:p>
        </p:txBody>
      </p:sp>
      <p:sp>
        <p:nvSpPr>
          <p:cNvPr id="7" name="投影片編號版面配置區 6"/>
          <p:cNvSpPr>
            <a:spLocks noGrp="1"/>
          </p:cNvSpPr>
          <p:nvPr>
            <p:ph type="sldNum" sz="quarter" idx="12"/>
          </p:nvPr>
        </p:nvSpPr>
        <p:spPr/>
        <p:txBody>
          <a:bodyPr/>
          <a:lstStyle>
            <a:extLst/>
          </a:lstStyle>
          <a:p>
            <a:fld id="{81A6321E-E37F-4090-B811-7CD356618D91}" type="slidenum">
              <a:rPr lang="zh-TW" altLang="en-US" smtClean="0"/>
              <a:t>‹#›</a:t>
            </a:fld>
            <a:endParaRPr lang="zh-TW"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bg>
      <p:bgRef idx="1002">
        <a:schemeClr val="bg1"/>
      </p:bgRef>
    </p:bg>
    <p:spTree>
      <p:nvGrpSpPr>
        <p:cNvPr id="1" name=""/>
        <p:cNvGrpSpPr/>
        <p:nvPr/>
      </p:nvGrpSpPr>
      <p:grpSpPr>
        <a:xfrm>
          <a:off x="0" y="0"/>
          <a:ext cx="0" cy="0"/>
          <a:chOff x="0" y="0"/>
          <a:chExt cx="0" cy="0"/>
        </a:xfrm>
      </p:grpSpPr>
      <p:sp>
        <p:nvSpPr>
          <p:cNvPr id="4" name="文字版面配置區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zh-TW" altLang="en-US" smtClean="0"/>
              <a:t>按一下以編輯母片文字樣式</a:t>
            </a:r>
          </a:p>
        </p:txBody>
      </p:sp>
      <p:sp>
        <p:nvSpPr>
          <p:cNvPr id="3" name="圖片版面配置區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zh-TW" altLang="en-US" smtClean="0"/>
              <a:t>按一下圖示以新增圖片</a:t>
            </a:r>
            <a:endParaRPr kumimoji="0" lang="en-US" dirty="0"/>
          </a:p>
        </p:txBody>
      </p:sp>
      <p:sp>
        <p:nvSpPr>
          <p:cNvPr id="5" name="日期版面配置區 4"/>
          <p:cNvSpPr>
            <a:spLocks noGrp="1"/>
          </p:cNvSpPr>
          <p:nvPr>
            <p:ph type="dt" sz="half" idx="10"/>
          </p:nvPr>
        </p:nvSpPr>
        <p:spPr/>
        <p:txBody>
          <a:bodyPr/>
          <a:lstStyle>
            <a:lvl1pPr>
              <a:defRPr>
                <a:solidFill>
                  <a:schemeClr val="tx1"/>
                </a:solidFill>
              </a:defRPr>
            </a:lvl1pPr>
            <a:extLst/>
          </a:lstStyle>
          <a:p>
            <a:fld id="{BD597DE0-58B5-4AB7-9E91-3283C26C8F9D}" type="datetimeFigureOut">
              <a:rPr lang="zh-TW" altLang="en-US" smtClean="0"/>
              <a:t>2015/5/8</a:t>
            </a:fld>
            <a:endParaRPr lang="zh-TW" altLang="en-US"/>
          </a:p>
        </p:txBody>
      </p:sp>
      <p:sp>
        <p:nvSpPr>
          <p:cNvPr id="6" name="頁尾版面配置區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zh-TW" altLang="en-US"/>
          </a:p>
        </p:txBody>
      </p:sp>
      <p:sp>
        <p:nvSpPr>
          <p:cNvPr id="7" name="投影片編號版面配置區 6"/>
          <p:cNvSpPr>
            <a:spLocks noGrp="1"/>
          </p:cNvSpPr>
          <p:nvPr>
            <p:ph type="sldNum" sz="quarter" idx="12"/>
          </p:nvPr>
        </p:nvSpPr>
        <p:spPr/>
        <p:txBody>
          <a:bodyPr/>
          <a:lstStyle>
            <a:lvl1pPr>
              <a:defRPr>
                <a:solidFill>
                  <a:schemeClr val="tx1"/>
                </a:solidFill>
              </a:defRPr>
            </a:lvl1pPr>
            <a:extLst/>
          </a:lstStyle>
          <a:p>
            <a:fld id="{81A6321E-E37F-4090-B811-7CD356618D91}" type="slidenum">
              <a:rPr lang="zh-TW" altLang="en-US" smtClean="0"/>
              <a:t>‹#›</a:t>
            </a:fld>
            <a:endParaRPr lang="zh-TW" altLang="en-US"/>
          </a:p>
        </p:txBody>
      </p:sp>
      <p:sp>
        <p:nvSpPr>
          <p:cNvPr id="2" name="標題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zh-TW" altLang="en-US" smtClean="0"/>
              <a:t>按一下以編輯母片標題樣式</a:t>
            </a:r>
            <a:endParaRPr kumimoji="0" lang="en-US"/>
          </a:p>
        </p:txBody>
      </p:sp>
      <p:sp>
        <p:nvSpPr>
          <p:cNvPr id="8" name="手繪多邊形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手繪多邊形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直角三角形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直線接點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形箭號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形箭號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手繪多邊形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手繪多邊形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直角三角形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直線接點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標題版面配置區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zh-TW" altLang="en-US" smtClean="0"/>
              <a:t>按一下以編輯母片標題樣式</a:t>
            </a:r>
            <a:endParaRPr kumimoji="0" lang="en-US"/>
          </a:p>
        </p:txBody>
      </p:sp>
      <p:sp>
        <p:nvSpPr>
          <p:cNvPr id="30" name="文字版面配置區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zh-TW" altLang="en-US" smtClean="0"/>
              <a:t>按一下以編輯母片文字樣式</a:t>
            </a:r>
          </a:p>
          <a:p>
            <a:pPr lvl="1" eaLnBrk="1" latinLnBrk="0" hangingPunct="1"/>
            <a:r>
              <a:rPr kumimoji="0" lang="zh-TW" altLang="en-US" smtClean="0"/>
              <a:t>第二層</a:t>
            </a:r>
          </a:p>
          <a:p>
            <a:pPr lvl="2" eaLnBrk="1" latinLnBrk="0" hangingPunct="1"/>
            <a:r>
              <a:rPr kumimoji="0" lang="zh-TW" altLang="en-US" smtClean="0"/>
              <a:t>第三層</a:t>
            </a:r>
          </a:p>
          <a:p>
            <a:pPr lvl="3" eaLnBrk="1" latinLnBrk="0" hangingPunct="1"/>
            <a:r>
              <a:rPr kumimoji="0" lang="zh-TW" altLang="en-US" smtClean="0"/>
              <a:t>第四層</a:t>
            </a:r>
          </a:p>
          <a:p>
            <a:pPr lvl="4" eaLnBrk="1" latinLnBrk="0" hangingPunct="1"/>
            <a:r>
              <a:rPr kumimoji="0" lang="zh-TW" altLang="en-US" smtClean="0"/>
              <a:t>第五層</a:t>
            </a:r>
            <a:endParaRPr kumimoji="0" lang="en-US"/>
          </a:p>
        </p:txBody>
      </p:sp>
      <p:sp>
        <p:nvSpPr>
          <p:cNvPr id="10" name="日期版面配置區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BD597DE0-58B5-4AB7-9E91-3283C26C8F9D}" type="datetimeFigureOut">
              <a:rPr lang="zh-TW" altLang="en-US" smtClean="0"/>
              <a:t>2015/5/8</a:t>
            </a:fld>
            <a:endParaRPr lang="zh-TW" altLang="en-US"/>
          </a:p>
        </p:txBody>
      </p:sp>
      <p:sp>
        <p:nvSpPr>
          <p:cNvPr id="22" name="頁尾版面配置區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zh-TW" altLang="en-US"/>
          </a:p>
        </p:txBody>
      </p:sp>
      <p:sp>
        <p:nvSpPr>
          <p:cNvPr id="18" name="投影片編號版面配置區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81A6321E-E37F-4090-B811-7CD356618D91}" type="slidenum">
              <a:rPr lang="zh-TW" altLang="en-US" smtClean="0"/>
              <a:t>‹#›</a:t>
            </a:fld>
            <a:endParaRPr lang="zh-TW" alt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family.ntpc.edu.tw/"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youtube.com/watch?list=PLShVWqYL2upCXnzJyz20lv8wB0bK5Oq3V&amp;v=fVVTHaJSizI&amp;feature=player_detailpage" TargetMode="External"/><Relationship Id="rId2" Type="http://schemas.openxmlformats.org/officeDocument/2006/relationships/hyperlink" Target="https://www.youtube.com/watch?v=bHLJ-Rg4HNI&amp;index=22&amp;list=PLA1B416FDECC385EA"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539552" y="548680"/>
            <a:ext cx="7772400" cy="1470025"/>
          </a:xfrm>
        </p:spPr>
        <p:txBody>
          <a:bodyPr>
            <a:normAutofit fontScale="90000"/>
          </a:bodyPr>
          <a:lstStyle/>
          <a:p>
            <a:r>
              <a:rPr lang="en-US" altLang="zh-TW" dirty="0" smtClean="0"/>
              <a:t>103</a:t>
            </a:r>
            <a:r>
              <a:rPr lang="zh-TW" altLang="en-US" dirty="0" smtClean="0"/>
              <a:t>學年度穀保家商辦理</a:t>
            </a:r>
            <a:r>
              <a:rPr lang="en-US" altLang="zh-TW" dirty="0" smtClean="0"/>
              <a:t/>
            </a:r>
            <a:br>
              <a:rPr lang="en-US" altLang="zh-TW" dirty="0" smtClean="0"/>
            </a:br>
            <a:r>
              <a:rPr lang="zh-TW" altLang="en-US" dirty="0" smtClean="0"/>
              <a:t>推動家庭教育  教師宣導講座</a:t>
            </a:r>
            <a:endParaRPr lang="zh-TW" altLang="en-US" dirty="0"/>
          </a:p>
        </p:txBody>
      </p:sp>
      <p:sp>
        <p:nvSpPr>
          <p:cNvPr id="3" name="副標題 2"/>
          <p:cNvSpPr>
            <a:spLocks noGrp="1"/>
          </p:cNvSpPr>
          <p:nvPr>
            <p:ph type="subTitle" idx="1"/>
          </p:nvPr>
        </p:nvSpPr>
        <p:spPr>
          <a:xfrm>
            <a:off x="685800" y="3611606"/>
            <a:ext cx="7772400" cy="1689601"/>
          </a:xfrm>
        </p:spPr>
        <p:txBody>
          <a:bodyPr>
            <a:normAutofit/>
          </a:bodyPr>
          <a:lstStyle/>
          <a:p>
            <a:r>
              <a:rPr lang="zh-TW" altLang="en-US" sz="5400" b="1" dirty="0" smtClean="0">
                <a:effectLst>
                  <a:outerShdw blurRad="38100" dist="38100" dir="2700000" algn="tl">
                    <a:srgbClr val="000000">
                      <a:alpha val="43137"/>
                    </a:srgbClr>
                  </a:outerShdw>
                </a:effectLst>
              </a:rPr>
              <a:t>法的事      知多少</a:t>
            </a:r>
            <a:endParaRPr lang="en-US" altLang="zh-TW" sz="5400" b="1" dirty="0" smtClean="0">
              <a:effectLst>
                <a:outerShdw blurRad="38100" dist="38100" dir="2700000" algn="tl">
                  <a:srgbClr val="000000">
                    <a:alpha val="43137"/>
                  </a:srgbClr>
                </a:outerShdw>
              </a:effectLst>
            </a:endParaRPr>
          </a:p>
          <a:p>
            <a:r>
              <a:rPr lang="en-US" altLang="zh-TW" sz="3600" dirty="0" smtClean="0"/>
              <a:t>103.10.14</a:t>
            </a:r>
          </a:p>
          <a:p>
            <a:endParaRPr lang="zh-TW" altLang="en-US" sz="3600" dirty="0"/>
          </a:p>
        </p:txBody>
      </p:sp>
    </p:spTree>
    <p:extLst>
      <p:ext uri="{BB962C8B-B14F-4D97-AF65-F5344CB8AC3E}">
        <p14:creationId xmlns:p14="http://schemas.microsoft.com/office/powerpoint/2010/main" val="26746617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1052736"/>
            <a:ext cx="8229600" cy="5073427"/>
          </a:xfrm>
        </p:spPr>
        <p:txBody>
          <a:bodyPr>
            <a:normAutofit/>
          </a:bodyPr>
          <a:lstStyle/>
          <a:p>
            <a:pPr marL="0" indent="0">
              <a:buNone/>
            </a:pPr>
            <a:endParaRPr lang="en-US" altLang="zh-TW" dirty="0" smtClean="0"/>
          </a:p>
          <a:p>
            <a:pPr marL="0" indent="0">
              <a:buNone/>
            </a:pPr>
            <a:r>
              <a:rPr lang="zh-TW" altLang="en-US" dirty="0" smtClean="0"/>
              <a:t>高級中等以下學校於學生有</a:t>
            </a:r>
            <a:r>
              <a:rPr lang="zh-TW" altLang="en-US" b="1" dirty="0" smtClean="0">
                <a:solidFill>
                  <a:srgbClr val="FF0000"/>
                </a:solidFill>
              </a:rPr>
              <a:t>重大違規</a:t>
            </a:r>
            <a:r>
              <a:rPr lang="zh-TW" altLang="en-US" dirty="0" smtClean="0"/>
              <a:t>事件或</a:t>
            </a:r>
            <a:r>
              <a:rPr lang="zh-TW" altLang="en-US" b="1" dirty="0" smtClean="0">
                <a:solidFill>
                  <a:srgbClr val="FF0000"/>
                </a:solidFill>
              </a:rPr>
              <a:t>特殊行為</a:t>
            </a:r>
            <a:r>
              <a:rPr lang="zh-TW" altLang="en-US" dirty="0" smtClean="0"/>
              <a:t>，應即通知其家長或監護人及實際照顧學生之人；並提供相關</a:t>
            </a:r>
            <a:r>
              <a:rPr lang="zh-TW" altLang="en-US" b="1" dirty="0" smtClean="0">
                <a:solidFill>
                  <a:srgbClr val="FF0000"/>
                </a:solidFill>
              </a:rPr>
              <a:t>家庭教育諮商或輔導之課程</a:t>
            </a:r>
            <a:r>
              <a:rPr lang="zh-TW" altLang="en-US" dirty="0" smtClean="0"/>
              <a:t>；其內容、時數、家長參與、家庭訪問及其他相關事項之辦法，由該管主管機關定之。 </a:t>
            </a:r>
          </a:p>
          <a:p>
            <a:pPr marL="0" indent="0">
              <a:buNone/>
            </a:pPr>
            <a:r>
              <a:rPr lang="zh-TW" altLang="en-US" dirty="0" smtClean="0"/>
              <a:t>家長或監護人及實際照顧學生之人被通知參與相關家庭教育諮商或輔導之課程，經書面通知三次以上未出席者，該管主管機關得委託推展家庭教育機構、團體進行</a:t>
            </a:r>
            <a:r>
              <a:rPr lang="zh-TW" altLang="en-US" b="1" dirty="0" smtClean="0">
                <a:solidFill>
                  <a:srgbClr val="FF0000"/>
                </a:solidFill>
              </a:rPr>
              <a:t>訪視</a:t>
            </a:r>
            <a:r>
              <a:rPr lang="zh-TW" altLang="en-US" dirty="0" smtClean="0"/>
              <a:t>。 </a:t>
            </a:r>
          </a:p>
          <a:p>
            <a:endParaRPr lang="zh-TW" altLang="en-US" dirty="0"/>
          </a:p>
        </p:txBody>
      </p:sp>
      <p:sp>
        <p:nvSpPr>
          <p:cNvPr id="2" name="標題 1"/>
          <p:cNvSpPr>
            <a:spLocks noGrp="1"/>
          </p:cNvSpPr>
          <p:nvPr>
            <p:ph type="title"/>
          </p:nvPr>
        </p:nvSpPr>
        <p:spPr/>
        <p:txBody>
          <a:bodyPr>
            <a:normAutofit fontScale="90000"/>
          </a:bodyPr>
          <a:lstStyle/>
          <a:p>
            <a:r>
              <a:rPr lang="zh-TW" altLang="en-US" sz="3600" b="1" dirty="0" smtClean="0"/>
              <a:t>第</a:t>
            </a:r>
            <a:r>
              <a:rPr lang="en-US" altLang="zh-TW" sz="3600" b="1" dirty="0" smtClean="0"/>
              <a:t>15</a:t>
            </a:r>
            <a:r>
              <a:rPr lang="zh-TW" altLang="en-US" sz="3600" b="1" dirty="0" smtClean="0"/>
              <a:t>條（家庭教育諮商或輔導課程之提供）</a:t>
            </a:r>
            <a:r>
              <a:rPr lang="zh-TW" altLang="en-US" sz="3200" dirty="0" smtClean="0"/>
              <a:t/>
            </a:r>
            <a:br>
              <a:rPr lang="zh-TW" altLang="en-US" sz="3200" dirty="0" smtClean="0"/>
            </a:br>
            <a:endParaRPr lang="zh-TW" altLang="en-US" sz="3200" dirty="0"/>
          </a:p>
        </p:txBody>
      </p:sp>
    </p:spTree>
    <p:extLst>
      <p:ext uri="{BB962C8B-B14F-4D97-AF65-F5344CB8AC3E}">
        <p14:creationId xmlns:p14="http://schemas.microsoft.com/office/powerpoint/2010/main" val="3429488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404664"/>
            <a:ext cx="8229600" cy="5721499"/>
          </a:xfrm>
        </p:spPr>
        <p:txBody>
          <a:bodyPr>
            <a:normAutofit/>
          </a:bodyPr>
          <a:lstStyle/>
          <a:p>
            <a:endParaRPr lang="en-US" altLang="zh-TW" dirty="0" smtClean="0"/>
          </a:p>
          <a:p>
            <a:endParaRPr lang="en-US" altLang="zh-TW" dirty="0"/>
          </a:p>
          <a:p>
            <a:r>
              <a:rPr lang="zh-TW" altLang="en-US" dirty="0" smtClean="0"/>
              <a:t>該主管機關所屬或受其委託之機構、團體進行訪視時，學生之家長或監護人及實際照顧學生之人、</a:t>
            </a:r>
            <a:r>
              <a:rPr lang="zh-TW" altLang="en-US" b="1" dirty="0" smtClean="0">
                <a:solidFill>
                  <a:srgbClr val="FF0000"/>
                </a:solidFill>
              </a:rPr>
              <a:t>師長</a:t>
            </a:r>
            <a:r>
              <a:rPr lang="zh-TW" altLang="en-US" dirty="0" smtClean="0"/>
              <a:t>或其他有關之人應予配合或提供相關資料；必要時，該管主管機關並得請求其他相關機關或機構協助，被請求之機關或機構應予配合。 </a:t>
            </a:r>
          </a:p>
          <a:p>
            <a:r>
              <a:rPr lang="zh-TW" altLang="en-US" dirty="0" smtClean="0"/>
              <a:t>前項受委託之機構、團體或進行訪視之人員，因職務上所知悉</a:t>
            </a:r>
            <a:r>
              <a:rPr lang="zh-TW" altLang="en-US" b="1" dirty="0" smtClean="0">
                <a:solidFill>
                  <a:srgbClr val="FF0000"/>
                </a:solidFill>
              </a:rPr>
              <a:t>個案之秘密或隱私及所製作或持有之相關文書，應予保密</a:t>
            </a:r>
            <a:r>
              <a:rPr lang="zh-TW" altLang="en-US" dirty="0" smtClean="0"/>
              <a:t>，非有正當理由，不得洩漏或公開。</a:t>
            </a:r>
            <a:endParaRPr lang="zh-TW" altLang="en-US" dirty="0"/>
          </a:p>
        </p:txBody>
      </p:sp>
    </p:spTree>
    <p:extLst>
      <p:ext uri="{BB962C8B-B14F-4D97-AF65-F5344CB8AC3E}">
        <p14:creationId xmlns:p14="http://schemas.microsoft.com/office/powerpoint/2010/main" val="5114289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79512" y="1124744"/>
            <a:ext cx="8856984" cy="5328592"/>
          </a:xfrm>
        </p:spPr>
        <p:txBody>
          <a:bodyPr>
            <a:normAutofit fontScale="25000" lnSpcReduction="20000"/>
          </a:bodyPr>
          <a:lstStyle/>
          <a:p>
            <a:pPr marL="0" indent="0">
              <a:buNone/>
            </a:pPr>
            <a:r>
              <a:rPr lang="zh-TW" altLang="en-US" sz="9600" dirty="0" smtClean="0"/>
              <a:t>第  </a:t>
            </a:r>
            <a:r>
              <a:rPr lang="en-US" altLang="zh-TW" sz="9600" dirty="0" smtClean="0"/>
              <a:t>1  </a:t>
            </a:r>
            <a:r>
              <a:rPr lang="zh-TW" altLang="en-US" sz="9600" dirty="0" smtClean="0"/>
              <a:t>條 </a:t>
            </a:r>
          </a:p>
          <a:p>
            <a:pPr marL="0" indent="0">
              <a:buNone/>
            </a:pPr>
            <a:r>
              <a:rPr lang="zh-TW" altLang="en-US" sz="9600" dirty="0" smtClean="0"/>
              <a:t>本辦法依家庭教育法第十五條第一項規定訂定之。</a:t>
            </a:r>
            <a:endParaRPr lang="en-US" altLang="zh-TW" sz="9600" dirty="0" smtClean="0"/>
          </a:p>
          <a:p>
            <a:pPr marL="0" indent="0">
              <a:buNone/>
            </a:pPr>
            <a:r>
              <a:rPr lang="zh-TW" altLang="en-US" sz="9600" dirty="0" smtClean="0"/>
              <a:t> 第  </a:t>
            </a:r>
            <a:r>
              <a:rPr lang="en-US" altLang="zh-TW" sz="9600" dirty="0" smtClean="0"/>
              <a:t>2  </a:t>
            </a:r>
            <a:r>
              <a:rPr lang="zh-TW" altLang="en-US" sz="9600" dirty="0" smtClean="0"/>
              <a:t>條 </a:t>
            </a:r>
          </a:p>
          <a:p>
            <a:pPr marL="0" indent="0">
              <a:buNone/>
            </a:pPr>
            <a:r>
              <a:rPr lang="zh-TW" altLang="en-US" sz="9600" dirty="0" smtClean="0"/>
              <a:t>本辦法之主管機關為新北市政府（以下簡稱本府）教育局（以下簡稱本局），執行機關為</a:t>
            </a:r>
            <a:r>
              <a:rPr lang="zh-TW" altLang="en-US" sz="11200" b="1" dirty="0" smtClean="0">
                <a:solidFill>
                  <a:srgbClr val="FF0000"/>
                </a:solidFill>
              </a:rPr>
              <a:t>本府家庭教育中心 </a:t>
            </a:r>
            <a:r>
              <a:rPr lang="en-US" altLang="zh-TW" sz="9600" dirty="0" smtClean="0"/>
              <a:t>(</a:t>
            </a:r>
            <a:r>
              <a:rPr lang="zh-TW" altLang="en-US" sz="9600" dirty="0" smtClean="0"/>
              <a:t>以下簡稱本中心）。本辦法所稱學校，係指本府所管公私立高級中等以下學校。</a:t>
            </a:r>
          </a:p>
          <a:p>
            <a:pPr marL="0" indent="0">
              <a:buNone/>
            </a:pPr>
            <a:r>
              <a:rPr lang="zh-TW" altLang="en-US" sz="9600" dirty="0" smtClean="0"/>
              <a:t> 第  </a:t>
            </a:r>
            <a:r>
              <a:rPr lang="en-US" altLang="zh-TW" sz="9600" dirty="0" smtClean="0"/>
              <a:t>3  </a:t>
            </a:r>
            <a:r>
              <a:rPr lang="zh-TW" altLang="en-US" sz="9600" dirty="0" smtClean="0"/>
              <a:t>條  </a:t>
            </a:r>
            <a:endParaRPr lang="en-US" altLang="zh-TW" sz="9600" dirty="0" smtClean="0"/>
          </a:p>
          <a:p>
            <a:pPr marL="0" indent="0">
              <a:buNone/>
            </a:pPr>
            <a:r>
              <a:rPr lang="zh-TW" altLang="en-US" sz="9600" dirty="0" smtClean="0"/>
              <a:t>本辦法所稱重大違規，係指學校學生</a:t>
            </a:r>
            <a:r>
              <a:rPr lang="zh-TW" altLang="en-US" sz="9600" b="1" dirty="0" smtClean="0">
                <a:solidFill>
                  <a:srgbClr val="FF0000"/>
                </a:solidFill>
              </a:rPr>
              <a:t>違反校規</a:t>
            </a:r>
            <a:r>
              <a:rPr lang="zh-TW" altLang="en-US" sz="9600" dirty="0" smtClean="0"/>
              <a:t>，</a:t>
            </a:r>
            <a:r>
              <a:rPr lang="zh-TW" altLang="en-US" sz="9600" dirty="0" smtClean="0">
                <a:solidFill>
                  <a:srgbClr val="FF0000"/>
                </a:solidFill>
              </a:rPr>
              <a:t>達記大過以上</a:t>
            </a:r>
            <a:r>
              <a:rPr lang="zh-TW" altLang="en-US" sz="9600" dirty="0" smtClean="0"/>
              <a:t>處分；所稱</a:t>
            </a:r>
            <a:r>
              <a:rPr lang="zh-TW" altLang="en-US" sz="9600" b="1" dirty="0" smtClean="0">
                <a:solidFill>
                  <a:srgbClr val="FF0000"/>
                </a:solidFill>
              </a:rPr>
              <a:t>特殊行為</a:t>
            </a:r>
            <a:r>
              <a:rPr lang="zh-TW" altLang="en-US" sz="9600" dirty="0" smtClean="0"/>
              <a:t>，係指經學校認定行為特殊者。</a:t>
            </a:r>
          </a:p>
          <a:p>
            <a:pPr marL="0" indent="0">
              <a:buNone/>
            </a:pPr>
            <a:r>
              <a:rPr lang="zh-TW" altLang="en-US" sz="9600" dirty="0" smtClean="0"/>
              <a:t>第  </a:t>
            </a:r>
            <a:r>
              <a:rPr lang="en-US" altLang="zh-TW" sz="9600" dirty="0" smtClean="0"/>
              <a:t>4  </a:t>
            </a:r>
            <a:r>
              <a:rPr lang="zh-TW" altLang="en-US" sz="9600" dirty="0" smtClean="0"/>
              <a:t>條 </a:t>
            </a:r>
          </a:p>
          <a:p>
            <a:pPr marL="0" indent="0">
              <a:buNone/>
            </a:pPr>
            <a:r>
              <a:rPr lang="zh-TW" altLang="en-US" sz="9600" dirty="0" smtClean="0"/>
              <a:t> 學校對於重大違規事件或特殊行為之學生，應確實掌握其</a:t>
            </a:r>
            <a:r>
              <a:rPr lang="zh-TW" altLang="en-US" sz="11200" b="1" dirty="0" smtClean="0">
                <a:solidFill>
                  <a:srgbClr val="FF0000"/>
                </a:solidFill>
              </a:rPr>
              <a:t>家庭分布及生活現況</a:t>
            </a:r>
            <a:r>
              <a:rPr lang="zh-TW" altLang="en-US" sz="9600" dirty="0" smtClean="0"/>
              <a:t>，並研擬辦理家庭教育諮商或輔導之執行策略及籌措資源等計畫。</a:t>
            </a:r>
          </a:p>
          <a:p>
            <a:pPr marL="0" indent="0">
              <a:buNone/>
            </a:pPr>
            <a:r>
              <a:rPr lang="zh-TW" altLang="en-US" sz="7200" dirty="0" smtClean="0"/>
              <a:t>  </a:t>
            </a:r>
          </a:p>
        </p:txBody>
      </p:sp>
      <p:sp>
        <p:nvSpPr>
          <p:cNvPr id="2" name="標題 1"/>
          <p:cNvSpPr>
            <a:spLocks noGrp="1"/>
          </p:cNvSpPr>
          <p:nvPr>
            <p:ph type="title"/>
          </p:nvPr>
        </p:nvSpPr>
        <p:spPr>
          <a:xfrm>
            <a:off x="467544" y="476672"/>
            <a:ext cx="8229600" cy="706090"/>
          </a:xfrm>
        </p:spPr>
        <p:txBody>
          <a:bodyPr>
            <a:normAutofit fontScale="90000"/>
          </a:bodyPr>
          <a:lstStyle/>
          <a:p>
            <a:r>
              <a:rPr lang="zh-TW" altLang="en-US" sz="3200" b="1" dirty="0" smtClean="0"/>
              <a:t>   新北市各級學校提供家庭教育諮商輔導辦法</a:t>
            </a:r>
            <a:r>
              <a:rPr lang="en-US" altLang="zh-TW" sz="3200" b="1" dirty="0" smtClean="0"/>
              <a:t/>
            </a:r>
            <a:br>
              <a:rPr lang="en-US" altLang="zh-TW" sz="3200" b="1" dirty="0" smtClean="0"/>
            </a:br>
            <a:r>
              <a:rPr lang="en-US" altLang="zh-TW" sz="3200" b="1" dirty="0" smtClean="0"/>
              <a:t>                </a:t>
            </a:r>
            <a:r>
              <a:rPr lang="zh-TW" altLang="en-US" sz="3200" dirty="0" smtClean="0"/>
              <a:t> </a:t>
            </a:r>
            <a:r>
              <a:rPr lang="en-US" altLang="zh-TW" sz="2000" dirty="0" smtClean="0"/>
              <a:t>(</a:t>
            </a:r>
            <a:r>
              <a:rPr lang="zh-TW" altLang="en-US" sz="2000" dirty="0" smtClean="0"/>
              <a:t>民國 </a:t>
            </a:r>
            <a:r>
              <a:rPr lang="en-US" altLang="zh-TW" sz="2000" dirty="0" smtClean="0"/>
              <a:t>102 </a:t>
            </a:r>
            <a:r>
              <a:rPr lang="zh-TW" altLang="en-US" sz="2000" dirty="0" smtClean="0"/>
              <a:t>年 </a:t>
            </a:r>
            <a:r>
              <a:rPr lang="en-US" altLang="zh-TW" sz="2000" dirty="0" smtClean="0"/>
              <a:t>02 </a:t>
            </a:r>
            <a:r>
              <a:rPr lang="zh-TW" altLang="en-US" sz="2000" dirty="0" smtClean="0"/>
              <a:t>月 </a:t>
            </a:r>
            <a:r>
              <a:rPr lang="en-US" altLang="zh-TW" sz="2000" dirty="0" smtClean="0"/>
              <a:t>27 </a:t>
            </a:r>
            <a:r>
              <a:rPr lang="zh-TW" altLang="en-US" sz="2000" dirty="0" smtClean="0"/>
              <a:t>日 公發布</a:t>
            </a:r>
            <a:r>
              <a:rPr lang="en-US" altLang="zh-TW" sz="2000" dirty="0" smtClean="0"/>
              <a:t>) </a:t>
            </a:r>
            <a:r>
              <a:rPr lang="en-US" altLang="zh-TW" sz="3200" dirty="0" smtClean="0"/>
              <a:t/>
            </a:r>
            <a:br>
              <a:rPr lang="en-US" altLang="zh-TW" sz="3200" dirty="0" smtClean="0"/>
            </a:br>
            <a:endParaRPr lang="zh-TW" altLang="en-US" sz="3200" dirty="0"/>
          </a:p>
        </p:txBody>
      </p:sp>
    </p:spTree>
    <p:extLst>
      <p:ext uri="{BB962C8B-B14F-4D97-AF65-F5344CB8AC3E}">
        <p14:creationId xmlns:p14="http://schemas.microsoft.com/office/powerpoint/2010/main" val="33751927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332656"/>
            <a:ext cx="8229600" cy="5793507"/>
          </a:xfrm>
        </p:spPr>
        <p:txBody>
          <a:bodyPr>
            <a:normAutofit/>
          </a:bodyPr>
          <a:lstStyle/>
          <a:p>
            <a:pPr marL="0" indent="0">
              <a:buNone/>
            </a:pPr>
            <a:r>
              <a:rPr lang="zh-TW" altLang="en-US" dirty="0" smtClean="0"/>
              <a:t>第  </a:t>
            </a:r>
            <a:r>
              <a:rPr lang="en-US" altLang="zh-TW" dirty="0" smtClean="0"/>
              <a:t>5  </a:t>
            </a:r>
            <a:r>
              <a:rPr lang="zh-TW" altLang="en-US" dirty="0" smtClean="0"/>
              <a:t>條 </a:t>
            </a:r>
          </a:p>
          <a:p>
            <a:pPr marL="0" indent="0">
              <a:buNone/>
            </a:pPr>
            <a:r>
              <a:rPr lang="zh-TW" altLang="en-US" dirty="0" smtClean="0"/>
              <a:t> 學校於學生有重大違規事件或特殊行為時，應即通知其家長或監護人及實際照顧學生之人，並得視需要，以下列方式提供家庭教育諮商或輔導：</a:t>
            </a:r>
          </a:p>
          <a:p>
            <a:pPr marL="0" indent="0">
              <a:buNone/>
            </a:pPr>
            <a:r>
              <a:rPr lang="zh-TW" altLang="en-US" dirty="0" smtClean="0"/>
              <a:t>一、以</a:t>
            </a:r>
            <a:r>
              <a:rPr lang="zh-TW" altLang="en-US" dirty="0" smtClean="0">
                <a:solidFill>
                  <a:srgbClr val="FF0000"/>
                </a:solidFill>
              </a:rPr>
              <a:t>電話</a:t>
            </a:r>
            <a:r>
              <a:rPr lang="zh-TW" altLang="en-US" dirty="0" smtClean="0"/>
              <a:t>或</a:t>
            </a:r>
            <a:r>
              <a:rPr lang="zh-TW" altLang="en-US" dirty="0" smtClean="0">
                <a:solidFill>
                  <a:srgbClr val="FF0000"/>
                </a:solidFill>
              </a:rPr>
              <a:t>通信</a:t>
            </a:r>
            <a:r>
              <a:rPr lang="zh-TW" altLang="en-US" dirty="0" smtClean="0"/>
              <a:t>方式進行諮商或輔導。</a:t>
            </a:r>
          </a:p>
          <a:p>
            <a:pPr marL="0" indent="0">
              <a:buNone/>
            </a:pPr>
            <a:r>
              <a:rPr lang="zh-TW" altLang="en-US" dirty="0" smtClean="0"/>
              <a:t>二、派員進行</a:t>
            </a:r>
            <a:r>
              <a:rPr lang="zh-TW" altLang="en-US" dirty="0" smtClean="0">
                <a:solidFill>
                  <a:srgbClr val="FF0000"/>
                </a:solidFill>
              </a:rPr>
              <a:t>家庭訪問</a:t>
            </a:r>
            <a:r>
              <a:rPr lang="zh-TW" altLang="en-US" dirty="0" smtClean="0"/>
              <a:t>。</a:t>
            </a:r>
          </a:p>
          <a:p>
            <a:pPr marL="0" indent="0">
              <a:buNone/>
            </a:pPr>
            <a:r>
              <a:rPr lang="zh-TW" altLang="en-US" dirty="0" smtClean="0"/>
              <a:t>三、邀請學生及其家長或監護人及實際照顧 </a:t>
            </a:r>
            <a:endParaRPr lang="en-US" altLang="zh-TW" dirty="0" smtClean="0"/>
          </a:p>
          <a:p>
            <a:pPr marL="0" indent="0">
              <a:buNone/>
            </a:pPr>
            <a:r>
              <a:rPr lang="en-US" altLang="zh-TW" dirty="0"/>
              <a:t> </a:t>
            </a:r>
            <a:r>
              <a:rPr lang="en-US" altLang="zh-TW" dirty="0" smtClean="0"/>
              <a:t>        </a:t>
            </a:r>
            <a:r>
              <a:rPr lang="zh-TW" altLang="en-US" dirty="0" smtClean="0"/>
              <a:t>學 生之人，參加</a:t>
            </a:r>
            <a:r>
              <a:rPr lang="zh-TW" altLang="en-US" dirty="0" smtClean="0">
                <a:solidFill>
                  <a:srgbClr val="FF0000"/>
                </a:solidFill>
              </a:rPr>
              <a:t>個案諮商</a:t>
            </a:r>
            <a:r>
              <a:rPr lang="zh-TW" altLang="en-US" dirty="0" smtClean="0"/>
              <a:t>或輔 導。</a:t>
            </a:r>
          </a:p>
          <a:p>
            <a:pPr marL="0" indent="0">
              <a:buNone/>
            </a:pPr>
            <a:r>
              <a:rPr lang="zh-TW" altLang="en-US" dirty="0" smtClean="0"/>
              <a:t>四、其他足以落實諮商或輔導目的之適當方</a:t>
            </a:r>
            <a:endParaRPr lang="en-US" altLang="zh-TW" dirty="0" smtClean="0"/>
          </a:p>
          <a:p>
            <a:pPr marL="0" indent="0">
              <a:buNone/>
            </a:pPr>
            <a:r>
              <a:rPr lang="en-US" altLang="zh-TW" dirty="0"/>
              <a:t> </a:t>
            </a:r>
            <a:r>
              <a:rPr lang="en-US" altLang="zh-TW" dirty="0" smtClean="0"/>
              <a:t>        </a:t>
            </a:r>
            <a:r>
              <a:rPr lang="zh-TW" altLang="en-US" dirty="0" smtClean="0"/>
              <a:t>式。</a:t>
            </a:r>
            <a:endParaRPr lang="zh-TW" altLang="en-US" dirty="0"/>
          </a:p>
        </p:txBody>
      </p:sp>
    </p:spTree>
    <p:extLst>
      <p:ext uri="{BB962C8B-B14F-4D97-AF65-F5344CB8AC3E}">
        <p14:creationId xmlns:p14="http://schemas.microsoft.com/office/powerpoint/2010/main" val="22642840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404664"/>
            <a:ext cx="8229600" cy="5721499"/>
          </a:xfrm>
        </p:spPr>
        <p:txBody>
          <a:bodyPr>
            <a:normAutofit/>
          </a:bodyPr>
          <a:lstStyle/>
          <a:p>
            <a:pPr marL="0" indent="0">
              <a:buNone/>
            </a:pPr>
            <a:endParaRPr lang="en-US" altLang="zh-TW" dirty="0" smtClean="0"/>
          </a:p>
          <a:p>
            <a:pPr marL="0" indent="0">
              <a:buNone/>
            </a:pPr>
            <a:r>
              <a:rPr lang="zh-TW" altLang="en-US" dirty="0" smtClean="0"/>
              <a:t>第  </a:t>
            </a:r>
            <a:r>
              <a:rPr lang="en-US" altLang="zh-TW" dirty="0" smtClean="0"/>
              <a:t>6  </a:t>
            </a:r>
            <a:r>
              <a:rPr lang="zh-TW" altLang="en-US" dirty="0" smtClean="0"/>
              <a:t>條 </a:t>
            </a:r>
            <a:endParaRPr lang="en-US" altLang="zh-TW" dirty="0" smtClean="0"/>
          </a:p>
          <a:p>
            <a:pPr marL="0" indent="0">
              <a:buNone/>
            </a:pPr>
            <a:r>
              <a:rPr lang="zh-TW" altLang="en-US" dirty="0" smtClean="0"/>
              <a:t>除前條規定外，學校並應提供家庭教育諮商或輔導課程如附表。</a:t>
            </a:r>
          </a:p>
          <a:p>
            <a:pPr marL="0" indent="0">
              <a:buNone/>
            </a:pPr>
            <a:r>
              <a:rPr lang="zh-TW" altLang="en-US" dirty="0" smtClean="0"/>
              <a:t>前項諮商或輔導課程，得依學生違規情節或行為類型，會同家長會、其他相關機關或機構協助辦理。</a:t>
            </a:r>
          </a:p>
          <a:p>
            <a:pPr marL="0" indent="0">
              <a:buNone/>
            </a:pPr>
            <a:r>
              <a:rPr lang="zh-TW" altLang="en-US" dirty="0" smtClean="0"/>
              <a:t> </a:t>
            </a:r>
          </a:p>
          <a:p>
            <a:pPr marL="0" indent="0">
              <a:buNone/>
            </a:pPr>
            <a:r>
              <a:rPr lang="zh-TW" altLang="en-US" dirty="0" smtClean="0"/>
              <a:t>第  </a:t>
            </a:r>
            <a:r>
              <a:rPr lang="en-US" altLang="zh-TW" dirty="0" smtClean="0"/>
              <a:t>7  </a:t>
            </a:r>
            <a:r>
              <a:rPr lang="zh-TW" altLang="en-US" dirty="0" smtClean="0"/>
              <a:t>條 </a:t>
            </a:r>
          </a:p>
          <a:p>
            <a:pPr marL="0" indent="0">
              <a:buNone/>
            </a:pPr>
            <a:r>
              <a:rPr lang="zh-TW" altLang="en-US" dirty="0" smtClean="0"/>
              <a:t> 學校應將重大違規事件或特殊行為之學生資料建檔、妥善保管及保密；並檢討前二條所定家庭教育諮商或輔導辦理情形。</a:t>
            </a:r>
          </a:p>
          <a:p>
            <a:pPr marL="0" indent="0">
              <a:buNone/>
            </a:pPr>
            <a:r>
              <a:rPr lang="zh-TW" altLang="en-US" dirty="0" smtClean="0"/>
              <a:t> </a:t>
            </a:r>
            <a:endParaRPr lang="zh-TW" altLang="en-US" dirty="0"/>
          </a:p>
        </p:txBody>
      </p:sp>
    </p:spTree>
    <p:extLst>
      <p:ext uri="{BB962C8B-B14F-4D97-AF65-F5344CB8AC3E}">
        <p14:creationId xmlns:p14="http://schemas.microsoft.com/office/powerpoint/2010/main" val="8543245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332656"/>
            <a:ext cx="8229600" cy="5793507"/>
          </a:xfrm>
        </p:spPr>
        <p:txBody>
          <a:bodyPr>
            <a:normAutofit/>
          </a:bodyPr>
          <a:lstStyle/>
          <a:p>
            <a:pPr marL="0" indent="0">
              <a:buNone/>
            </a:pPr>
            <a:endParaRPr lang="en-US" altLang="zh-TW" dirty="0" smtClean="0"/>
          </a:p>
          <a:p>
            <a:pPr marL="0" indent="0">
              <a:buNone/>
            </a:pPr>
            <a:r>
              <a:rPr lang="zh-TW" altLang="en-US" dirty="0" smtClean="0"/>
              <a:t>第  </a:t>
            </a:r>
            <a:r>
              <a:rPr lang="en-US" altLang="zh-TW" dirty="0" smtClean="0"/>
              <a:t>8  </a:t>
            </a:r>
            <a:r>
              <a:rPr lang="zh-TW" altLang="en-US" dirty="0" smtClean="0"/>
              <a:t>條 </a:t>
            </a:r>
          </a:p>
          <a:p>
            <a:pPr marL="0" indent="0">
              <a:buNone/>
            </a:pPr>
            <a:r>
              <a:rPr lang="zh-TW" altLang="en-US" dirty="0" smtClean="0"/>
              <a:t>學校辦理家庭教育諮商或輔導時，得請求本中心或其他相關機關或機構協助；必要時，並得轉介至諮商或輔導專業機構。</a:t>
            </a:r>
          </a:p>
          <a:p>
            <a:pPr marL="0" indent="0">
              <a:buNone/>
            </a:pPr>
            <a:r>
              <a:rPr lang="zh-TW" altLang="en-US" dirty="0" smtClean="0"/>
              <a:t>第  </a:t>
            </a:r>
            <a:r>
              <a:rPr lang="en-US" altLang="zh-TW" dirty="0" smtClean="0"/>
              <a:t>9  </a:t>
            </a:r>
            <a:r>
              <a:rPr lang="zh-TW" altLang="en-US" dirty="0" smtClean="0"/>
              <a:t>條 </a:t>
            </a:r>
          </a:p>
          <a:p>
            <a:pPr marL="0" indent="0">
              <a:buNone/>
            </a:pPr>
            <a:r>
              <a:rPr lang="zh-TW" altLang="en-US" dirty="0" smtClean="0"/>
              <a:t> 學生之家長或監護人及實際照顧學生之人經家庭教育諮商或輔導後，致學生行為有明顯改善者，學校得會同家長會對學生予以獎勵。</a:t>
            </a:r>
            <a:endParaRPr lang="en-US" altLang="zh-TW" dirty="0" smtClean="0"/>
          </a:p>
          <a:p>
            <a:pPr marL="0" indent="0">
              <a:buNone/>
            </a:pPr>
            <a:r>
              <a:rPr lang="zh-TW" altLang="en-US" dirty="0" smtClean="0"/>
              <a:t>第  </a:t>
            </a:r>
            <a:r>
              <a:rPr lang="en-US" altLang="zh-TW" dirty="0" smtClean="0"/>
              <a:t>10  </a:t>
            </a:r>
            <a:r>
              <a:rPr lang="zh-TW" altLang="en-US" dirty="0" smtClean="0"/>
              <a:t>條 </a:t>
            </a:r>
          </a:p>
          <a:p>
            <a:pPr marL="0" indent="0">
              <a:buNone/>
            </a:pPr>
            <a:r>
              <a:rPr lang="zh-TW" altLang="en-US" dirty="0" smtClean="0"/>
              <a:t> 本中心得將學校之家庭教育諮商或輔導工作，納入家庭教育輔導訪視項目，並依其辦理績效，陳請本局予以獎勵或輔導改善。</a:t>
            </a:r>
            <a:endParaRPr lang="zh-TW" altLang="en-US" dirty="0"/>
          </a:p>
        </p:txBody>
      </p:sp>
    </p:spTree>
    <p:extLst>
      <p:ext uri="{BB962C8B-B14F-4D97-AF65-F5344CB8AC3E}">
        <p14:creationId xmlns:p14="http://schemas.microsoft.com/office/powerpoint/2010/main" val="26441353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2339752" y="1600201"/>
            <a:ext cx="5760640" cy="2116832"/>
          </a:xfrm>
        </p:spPr>
        <p:txBody>
          <a:bodyPr/>
          <a:lstStyle/>
          <a:p>
            <a:pPr marL="0" indent="0">
              <a:buNone/>
            </a:pPr>
            <a:r>
              <a:rPr lang="en-US" altLang="zh-TW" dirty="0">
                <a:hlinkClick r:id="rId2"/>
              </a:rPr>
              <a:t>http://family.ntpc.edu.tw/</a:t>
            </a:r>
            <a:endParaRPr lang="zh-TW" altLang="en-US" dirty="0"/>
          </a:p>
        </p:txBody>
      </p:sp>
      <p:sp>
        <p:nvSpPr>
          <p:cNvPr id="2" name="標題 1"/>
          <p:cNvSpPr>
            <a:spLocks noGrp="1"/>
          </p:cNvSpPr>
          <p:nvPr>
            <p:ph type="title"/>
          </p:nvPr>
        </p:nvSpPr>
        <p:spPr/>
        <p:txBody>
          <a:bodyPr/>
          <a:lstStyle/>
          <a:p>
            <a:r>
              <a:rPr lang="zh-TW" altLang="en-US" dirty="0" smtClean="0"/>
              <a:t>          新北市家庭教育中心</a:t>
            </a:r>
            <a:endParaRPr lang="zh-TW" alt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3808" y="2420888"/>
            <a:ext cx="4041775" cy="303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43434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a:xfrm>
            <a:off x="457200" y="274638"/>
            <a:ext cx="8229600" cy="634082"/>
          </a:xfrm>
        </p:spPr>
        <p:txBody>
          <a:bodyPr>
            <a:normAutofit fontScale="90000"/>
          </a:bodyPr>
          <a:lstStyle/>
          <a:p>
            <a:r>
              <a:rPr lang="en-US" altLang="zh-TW" sz="3600" dirty="0" smtClean="0"/>
              <a:t/>
            </a:r>
            <a:br>
              <a:rPr lang="en-US" altLang="zh-TW" sz="3600" dirty="0" smtClean="0"/>
            </a:br>
            <a:r>
              <a:rPr lang="zh-TW" altLang="en-US" sz="3600" dirty="0" smtClean="0"/>
              <a:t>高中</a:t>
            </a:r>
            <a:r>
              <a:rPr lang="zh-TW" altLang="en-US" sz="3600" dirty="0"/>
              <a:t>職學校家庭教育課程綱要之內涵架構</a:t>
            </a:r>
            <a:r>
              <a:rPr lang="zh-TW" altLang="en-US" dirty="0"/>
              <a:t/>
            </a:r>
            <a:br>
              <a:rPr lang="zh-TW" altLang="en-US" dirty="0"/>
            </a:br>
            <a:endParaRPr lang="zh-TW" altLang="en-US" dirty="0"/>
          </a:p>
        </p:txBody>
      </p:sp>
      <p:sp>
        <p:nvSpPr>
          <p:cNvPr id="7" name="Rectangle 1"/>
          <p:cNvSpPr>
            <a:spLocks noChangeArrowheads="1"/>
          </p:cNvSpPr>
          <p:nvPr/>
        </p:nvSpPr>
        <p:spPr bwMode="auto">
          <a:xfrm>
            <a:off x="611560" y="956050"/>
            <a:ext cx="540060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zh-TW" sz="4400" b="1" i="0" u="none" strike="noStrike" cap="none" normalizeH="0" baseline="0" dirty="0" smtClean="0">
                <a:ln>
                  <a:noFill/>
                </a:ln>
                <a:solidFill>
                  <a:schemeClr val="tx1"/>
                </a:solidFill>
                <a:effectLst/>
                <a:latin typeface="Calibri" pitchFamily="34" charset="0"/>
                <a:ea typeface="新細明體" pitchFamily="18" charset="-120"/>
                <a:cs typeface="DFKaiShu-SB-Estd-BF-Identity-H" charset="-120"/>
              </a:rPr>
              <a:t>家人關係</a:t>
            </a:r>
            <a:endParaRPr kumimoji="1" lang="zh-TW" altLang="zh-TW" sz="6000" b="1" i="0" u="none" strike="noStrike" cap="none" normalizeH="0" baseline="0" dirty="0" smtClean="0">
              <a:ln>
                <a:noFill/>
              </a:ln>
              <a:solidFill>
                <a:schemeClr val="tx1"/>
              </a:solidFill>
              <a:effectLst/>
              <a:latin typeface="Arial" pitchFamily="34" charset="0"/>
              <a:ea typeface="新細明體" pitchFamily="18" charset="-120"/>
              <a:cs typeface="新細明體" pitchFamily="18" charset="-120"/>
            </a:endParaRPr>
          </a:p>
        </p:txBody>
      </p:sp>
      <p:graphicFrame>
        <p:nvGraphicFramePr>
          <p:cNvPr id="9" name="表格 8"/>
          <p:cNvGraphicFramePr>
            <a:graphicFrameLocks noGrp="1"/>
          </p:cNvGraphicFramePr>
          <p:nvPr>
            <p:extLst>
              <p:ext uri="{D42A27DB-BD31-4B8C-83A1-F6EECF244321}">
                <p14:modId xmlns:p14="http://schemas.microsoft.com/office/powerpoint/2010/main" val="1061893940"/>
              </p:ext>
            </p:extLst>
          </p:nvPr>
        </p:nvGraphicFramePr>
        <p:xfrm>
          <a:off x="611560" y="1772816"/>
          <a:ext cx="7992888" cy="4023360"/>
        </p:xfrm>
        <a:graphic>
          <a:graphicData uri="http://schemas.openxmlformats.org/drawingml/2006/table">
            <a:tbl>
              <a:tblPr firstRow="1" firstCol="1" bandRow="1"/>
              <a:tblGrid>
                <a:gridCol w="2016224"/>
                <a:gridCol w="5976664"/>
              </a:tblGrid>
              <a:tr h="0">
                <a:tc>
                  <a:txBody>
                    <a:bodyPr/>
                    <a:lstStyle/>
                    <a:p>
                      <a:pPr>
                        <a:spcAft>
                          <a:spcPts val="0"/>
                        </a:spcAft>
                      </a:pPr>
                      <a:r>
                        <a:rPr lang="zh-TW" sz="2400" kern="0" dirty="0">
                          <a:effectLst/>
                          <a:latin typeface="Calibri"/>
                          <a:ea typeface="DFKaiShu-SB-Estd-BF-Identity-H"/>
                          <a:cs typeface="DFKaiShu-SB-Estd-BF-Identity-H"/>
                        </a:rPr>
                        <a:t>瞭解家庭</a:t>
                      </a:r>
                      <a:endParaRPr lang="zh-TW" sz="2400" kern="100" dirty="0">
                        <a:effectLst/>
                        <a:latin typeface="Calibri"/>
                        <a:ea typeface="新細明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TW" sz="2400" kern="100">
                          <a:effectLst/>
                          <a:latin typeface="Calibri"/>
                          <a:ea typeface="新細明體"/>
                          <a:cs typeface="Times New Roman"/>
                        </a:rPr>
                        <a:t>剖析家庭系統對個人的影響</a:t>
                      </a:r>
                    </a:p>
                    <a:p>
                      <a:pPr>
                        <a:spcAft>
                          <a:spcPts val="0"/>
                        </a:spcAft>
                      </a:pPr>
                      <a:r>
                        <a:rPr lang="zh-TW" sz="2400" kern="100">
                          <a:effectLst/>
                          <a:latin typeface="Calibri"/>
                          <a:ea typeface="新細明體"/>
                          <a:cs typeface="Times New Roman"/>
                        </a:rPr>
                        <a:t>瞭解家庭發展歷程中可能面對的壓力</a:t>
                      </a:r>
                    </a:p>
                    <a:p>
                      <a:pPr>
                        <a:spcAft>
                          <a:spcPts val="0"/>
                        </a:spcAft>
                      </a:pPr>
                      <a:r>
                        <a:rPr lang="zh-TW" sz="2400" kern="100">
                          <a:effectLst/>
                          <a:latin typeface="Calibri"/>
                          <a:ea typeface="新細明體"/>
                          <a:cs typeface="Times New Roman"/>
                        </a:rPr>
                        <a:t>學習提升家庭韌性的可行方法</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spcAft>
                          <a:spcPts val="0"/>
                        </a:spcAft>
                      </a:pPr>
                      <a:r>
                        <a:rPr lang="zh-TW" sz="2400" kern="0" dirty="0">
                          <a:effectLst/>
                          <a:latin typeface="Calibri"/>
                          <a:ea typeface="DFKaiShu-SB-Estd-BF-Identity-H"/>
                          <a:cs typeface="DFKaiShu-SB-Estd-BF-Identity-H"/>
                        </a:rPr>
                        <a:t>關懷家人</a:t>
                      </a:r>
                      <a:endParaRPr lang="zh-TW" sz="2400" kern="100" dirty="0">
                        <a:effectLst/>
                        <a:latin typeface="Calibri"/>
                        <a:ea typeface="新細明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TW" sz="2400" kern="100" dirty="0">
                          <a:effectLst/>
                          <a:latin typeface="Calibri"/>
                          <a:ea typeface="新細明體"/>
                          <a:cs typeface="Times New Roman"/>
                        </a:rPr>
                        <a:t>反思與家人的互動關係</a:t>
                      </a:r>
                    </a:p>
                    <a:p>
                      <a:pPr>
                        <a:spcAft>
                          <a:spcPts val="0"/>
                        </a:spcAft>
                      </a:pPr>
                      <a:r>
                        <a:rPr lang="zh-TW" sz="2400" kern="100" dirty="0">
                          <a:effectLst/>
                          <a:latin typeface="Calibri"/>
                          <a:ea typeface="新細明體"/>
                          <a:cs typeface="Times New Roman"/>
                        </a:rPr>
                        <a:t>瞭解並實踐自己的家庭責任</a:t>
                      </a:r>
                    </a:p>
                    <a:p>
                      <a:pPr>
                        <a:spcAft>
                          <a:spcPts val="0"/>
                        </a:spcAft>
                      </a:pPr>
                      <a:r>
                        <a:rPr lang="zh-TW" sz="2400" kern="100" dirty="0">
                          <a:effectLst/>
                          <a:latin typeface="Calibri"/>
                          <a:ea typeface="新細明體"/>
                          <a:cs typeface="Times New Roman"/>
                        </a:rPr>
                        <a:t>蒐集並與家人分享新知，營造學習型家庭</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spcAft>
                          <a:spcPts val="0"/>
                        </a:spcAft>
                      </a:pPr>
                      <a:r>
                        <a:rPr lang="zh-TW" sz="2400" kern="0">
                          <a:effectLst/>
                          <a:latin typeface="Calibri"/>
                          <a:ea typeface="DFKaiShu-SB-Estd-BF-Identity-H"/>
                          <a:cs typeface="DFKaiShu-SB-Estd-BF-Identity-H"/>
                        </a:rPr>
                        <a:t>預備建立家庭</a:t>
                      </a:r>
                      <a:endParaRPr lang="zh-TW" sz="2400" kern="100">
                        <a:effectLst/>
                        <a:latin typeface="Calibri"/>
                        <a:ea typeface="新細明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TW" sz="2400" kern="100" dirty="0">
                          <a:effectLst/>
                          <a:latin typeface="Calibri"/>
                          <a:ea typeface="新細明體"/>
                          <a:cs typeface="Times New Roman"/>
                        </a:rPr>
                        <a:t>瞭解約會、婚姻、家庭等關係的發展</a:t>
                      </a:r>
                    </a:p>
                    <a:p>
                      <a:pPr>
                        <a:spcAft>
                          <a:spcPts val="0"/>
                        </a:spcAft>
                      </a:pPr>
                      <a:r>
                        <a:rPr lang="zh-TW" sz="2400" kern="100" dirty="0">
                          <a:effectLst/>
                          <a:latin typeface="Calibri"/>
                          <a:ea typeface="新細明體"/>
                          <a:cs typeface="Times New Roman"/>
                        </a:rPr>
                        <a:t>學習與父母或家人討論異性交往的議題</a:t>
                      </a:r>
                    </a:p>
                    <a:p>
                      <a:pPr>
                        <a:spcAft>
                          <a:spcPts val="0"/>
                        </a:spcAft>
                      </a:pPr>
                      <a:r>
                        <a:rPr lang="zh-TW" sz="2400" kern="100" dirty="0">
                          <a:effectLst/>
                          <a:latin typeface="Calibri"/>
                          <a:ea typeface="新細明體"/>
                          <a:cs typeface="Times New Roman"/>
                        </a:rPr>
                        <a:t>探索人生伴侶的選擇</a:t>
                      </a:r>
                    </a:p>
                    <a:p>
                      <a:pPr>
                        <a:spcAft>
                          <a:spcPts val="0"/>
                        </a:spcAft>
                      </a:pPr>
                      <a:r>
                        <a:rPr lang="zh-TW" sz="2400" kern="100" dirty="0">
                          <a:effectLst/>
                          <a:latin typeface="Calibri"/>
                          <a:ea typeface="新細明體"/>
                          <a:cs typeface="Times New Roman"/>
                        </a:rPr>
                        <a:t>瞭解婚姻的意涵</a:t>
                      </a:r>
                    </a:p>
                    <a:p>
                      <a:pPr>
                        <a:spcAft>
                          <a:spcPts val="0"/>
                        </a:spcAft>
                      </a:pPr>
                      <a:r>
                        <a:rPr lang="zh-TW" sz="2400" kern="100" dirty="0">
                          <a:effectLst/>
                          <a:latin typeface="Calibri"/>
                          <a:ea typeface="新細明體"/>
                          <a:cs typeface="Times New Roman"/>
                        </a:rPr>
                        <a:t>描繪自己的家庭願景</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5695655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normAutofit/>
          </a:bodyPr>
          <a:lstStyle/>
          <a:p>
            <a:r>
              <a:rPr lang="zh-TW" altLang="en-US" sz="3600" b="0" dirty="0">
                <a:latin typeface="細明體" panose="02020509000000000000" pitchFamily="49" charset="-120"/>
                <a:ea typeface="細明體" panose="02020509000000000000" pitchFamily="49" charset="-120"/>
              </a:rPr>
              <a:t>家庭生活管理</a:t>
            </a:r>
          </a:p>
        </p:txBody>
      </p:sp>
      <p:graphicFrame>
        <p:nvGraphicFramePr>
          <p:cNvPr id="6" name="內容版面配置區 5"/>
          <p:cNvGraphicFramePr>
            <a:graphicFrameLocks noGrp="1"/>
          </p:cNvGraphicFramePr>
          <p:nvPr>
            <p:ph idx="1"/>
            <p:extLst>
              <p:ext uri="{D42A27DB-BD31-4B8C-83A1-F6EECF244321}">
                <p14:modId xmlns:p14="http://schemas.microsoft.com/office/powerpoint/2010/main" val="3080074953"/>
              </p:ext>
            </p:extLst>
          </p:nvPr>
        </p:nvGraphicFramePr>
        <p:xfrm>
          <a:off x="1115616" y="1700808"/>
          <a:ext cx="7632848" cy="3760400"/>
        </p:xfrm>
        <a:graphic>
          <a:graphicData uri="http://schemas.openxmlformats.org/drawingml/2006/table">
            <a:tbl>
              <a:tblPr firstRow="1" firstCol="1" bandRow="1"/>
              <a:tblGrid>
                <a:gridCol w="2160240"/>
                <a:gridCol w="5472608"/>
              </a:tblGrid>
              <a:tr h="1656184">
                <a:tc>
                  <a:txBody>
                    <a:bodyPr/>
                    <a:lstStyle/>
                    <a:p>
                      <a:pPr>
                        <a:spcAft>
                          <a:spcPts val="0"/>
                        </a:spcAft>
                      </a:pPr>
                      <a:r>
                        <a:rPr lang="zh-TW" sz="2800" kern="0" dirty="0">
                          <a:effectLst/>
                          <a:latin typeface="Calibri"/>
                          <a:ea typeface="DFKaiShu-SB-Estd-BF-Identity-H"/>
                          <a:cs typeface="DFKaiShu-SB-Estd-BF-Identity-H"/>
                        </a:rPr>
                        <a:t>家庭資源與管理</a:t>
                      </a:r>
                      <a:endParaRPr lang="zh-TW" sz="2800" kern="100" dirty="0">
                        <a:effectLst/>
                        <a:latin typeface="Calibri"/>
                        <a:ea typeface="新細明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TW" sz="2800" kern="100" dirty="0" smtClean="0">
                          <a:effectLst/>
                          <a:latin typeface="Calibri"/>
                          <a:ea typeface="新細明體"/>
                          <a:cs typeface="Times New Roman"/>
                        </a:rPr>
                        <a:t>運用</a:t>
                      </a:r>
                      <a:r>
                        <a:rPr lang="zh-TW" sz="2800" kern="100" dirty="0">
                          <a:effectLst/>
                          <a:latin typeface="Calibri"/>
                          <a:ea typeface="新細明體"/>
                          <a:cs typeface="Times New Roman"/>
                        </a:rPr>
                        <a:t>家庭資源訂定家庭目標</a:t>
                      </a:r>
                    </a:p>
                    <a:p>
                      <a:pPr>
                        <a:spcAft>
                          <a:spcPts val="0"/>
                        </a:spcAft>
                      </a:pPr>
                      <a:r>
                        <a:rPr lang="zh-TW" sz="2800" kern="100" dirty="0">
                          <a:effectLst/>
                          <a:latin typeface="Calibri"/>
                          <a:ea typeface="新細明體"/>
                          <a:cs typeface="Times New Roman"/>
                        </a:rPr>
                        <a:t>探索家庭理財知能</a:t>
                      </a:r>
                    </a:p>
                    <a:p>
                      <a:pPr>
                        <a:spcAft>
                          <a:spcPts val="0"/>
                        </a:spcAft>
                      </a:pPr>
                      <a:r>
                        <a:rPr lang="zh-TW" sz="2800" kern="100" dirty="0">
                          <a:effectLst/>
                          <a:latin typeface="Calibri"/>
                          <a:ea typeface="新細明體"/>
                          <a:cs typeface="Times New Roman"/>
                        </a:rPr>
                        <a:t>運用家庭資源處理家務工作</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04216">
                <a:tc>
                  <a:txBody>
                    <a:bodyPr/>
                    <a:lstStyle/>
                    <a:p>
                      <a:pPr>
                        <a:spcAft>
                          <a:spcPts val="0"/>
                        </a:spcAft>
                      </a:pPr>
                      <a:r>
                        <a:rPr lang="zh-TW" sz="2800" kern="0" dirty="0">
                          <a:effectLst/>
                          <a:latin typeface="Calibri"/>
                          <a:ea typeface="DFKaiShu-SB-Estd-BF-Identity-H"/>
                          <a:cs typeface="DFKaiShu-SB-Estd-BF-Identity-H"/>
                        </a:rPr>
                        <a:t>家庭生活經營與管理</a:t>
                      </a:r>
                      <a:endParaRPr lang="zh-TW" sz="2800" kern="100" dirty="0">
                        <a:effectLst/>
                        <a:latin typeface="Calibri"/>
                        <a:ea typeface="新細明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TW" sz="2800" kern="100" dirty="0">
                          <a:effectLst/>
                          <a:latin typeface="Calibri"/>
                          <a:ea typeface="新細明體"/>
                          <a:cs typeface="Times New Roman"/>
                        </a:rPr>
                        <a:t>規劃並執行家庭參與社區活動</a:t>
                      </a:r>
                    </a:p>
                    <a:p>
                      <a:pPr>
                        <a:spcAft>
                          <a:spcPts val="0"/>
                        </a:spcAft>
                      </a:pPr>
                      <a:r>
                        <a:rPr lang="zh-TW" sz="2800" kern="100" dirty="0">
                          <a:effectLst/>
                          <a:latin typeface="Calibri"/>
                          <a:ea typeface="新細明體"/>
                          <a:cs typeface="Times New Roman"/>
                        </a:rPr>
                        <a:t>規劃並落實簡樸又環保的家庭生活</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7209351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normAutofit/>
          </a:bodyPr>
          <a:lstStyle/>
          <a:p>
            <a:pPr marL="0" indent="0">
              <a:buNone/>
            </a:pPr>
            <a:endParaRPr lang="en-US" altLang="zh-TW" sz="3200" dirty="0" smtClean="0"/>
          </a:p>
          <a:p>
            <a:pPr marL="0" indent="0">
              <a:buNone/>
            </a:pPr>
            <a:r>
              <a:rPr lang="zh-TW" altLang="en-US" sz="3200" dirty="0" smtClean="0"/>
              <a:t>態度出發</a:t>
            </a:r>
            <a:r>
              <a:rPr lang="en-US" altLang="zh-TW" sz="3200" dirty="0" smtClean="0"/>
              <a:t>---</a:t>
            </a:r>
            <a:r>
              <a:rPr lang="zh-TW" altLang="en-US" sz="3200" dirty="0" smtClean="0"/>
              <a:t>了解並尊重學生家庭文化特質</a:t>
            </a:r>
            <a:endParaRPr lang="en-US" altLang="zh-TW" sz="3200" dirty="0" smtClean="0"/>
          </a:p>
          <a:p>
            <a:pPr marL="0" indent="0">
              <a:buNone/>
            </a:pPr>
            <a:r>
              <a:rPr lang="zh-TW" altLang="en-US" sz="3200" dirty="0" smtClean="0"/>
              <a:t>認識法規</a:t>
            </a:r>
            <a:r>
              <a:rPr lang="en-US" altLang="zh-TW" sz="3200" dirty="0" smtClean="0"/>
              <a:t>---</a:t>
            </a:r>
            <a:r>
              <a:rPr lang="zh-TW" altLang="en-US" sz="3200" dirty="0" smtClean="0"/>
              <a:t>兒童及少年福利與權益保障法</a:t>
            </a:r>
            <a:endParaRPr lang="en-US" altLang="zh-TW" sz="3200" dirty="0" smtClean="0"/>
          </a:p>
          <a:p>
            <a:pPr marL="0" indent="0">
              <a:buNone/>
            </a:pPr>
            <a:r>
              <a:rPr lang="en-US" altLang="zh-TW" sz="3200" dirty="0"/>
              <a:t> </a:t>
            </a:r>
            <a:r>
              <a:rPr lang="en-US" altLang="zh-TW" sz="3200" dirty="0" smtClean="0"/>
              <a:t>                 </a:t>
            </a:r>
            <a:r>
              <a:rPr lang="zh-TW" altLang="en-US" sz="3200" dirty="0" smtClean="0"/>
              <a:t>性別平等教育法</a:t>
            </a:r>
            <a:r>
              <a:rPr lang="en-US" altLang="zh-TW" sz="3200" dirty="0" smtClean="0"/>
              <a:t>.</a:t>
            </a:r>
            <a:r>
              <a:rPr lang="zh-TW" altLang="en-US" sz="3200" dirty="0" smtClean="0"/>
              <a:t>特殊教育法                            </a:t>
            </a:r>
            <a:endParaRPr lang="en-US" altLang="zh-TW" sz="3200" dirty="0" smtClean="0"/>
          </a:p>
          <a:p>
            <a:pPr marL="0" indent="0">
              <a:buNone/>
            </a:pPr>
            <a:r>
              <a:rPr lang="zh-TW" altLang="en-US" sz="3200" dirty="0"/>
              <a:t> </a:t>
            </a:r>
            <a:r>
              <a:rPr lang="zh-TW" altLang="en-US" sz="3200" dirty="0" smtClean="0"/>
              <a:t>                 性</a:t>
            </a:r>
            <a:r>
              <a:rPr lang="zh-TW" altLang="en-US" sz="3200" dirty="0"/>
              <a:t>侵害犯罪防治</a:t>
            </a:r>
            <a:r>
              <a:rPr lang="zh-TW" altLang="en-US" sz="3200" dirty="0" smtClean="0"/>
              <a:t>法</a:t>
            </a:r>
            <a:r>
              <a:rPr lang="en-US" altLang="zh-TW" sz="3200" dirty="0" smtClean="0"/>
              <a:t>……………</a:t>
            </a:r>
          </a:p>
          <a:p>
            <a:pPr marL="0" indent="0">
              <a:buNone/>
            </a:pPr>
            <a:r>
              <a:rPr lang="zh-TW" altLang="en-US" sz="3200" dirty="0"/>
              <a:t>融入</a:t>
            </a:r>
            <a:r>
              <a:rPr lang="zh-TW" altLang="en-US" sz="3200" dirty="0" smtClean="0"/>
              <a:t>課程</a:t>
            </a:r>
            <a:r>
              <a:rPr lang="en-US" altLang="zh-TW" sz="3200" dirty="0" smtClean="0"/>
              <a:t>---</a:t>
            </a:r>
            <a:r>
              <a:rPr lang="zh-TW" altLang="en-US" sz="3200" dirty="0" smtClean="0"/>
              <a:t>機會教育</a:t>
            </a:r>
            <a:r>
              <a:rPr lang="en-US" altLang="zh-TW" sz="3200" dirty="0" smtClean="0"/>
              <a:t>.</a:t>
            </a:r>
            <a:r>
              <a:rPr lang="zh-TW" altLang="en-US" sz="3200" dirty="0" smtClean="0"/>
              <a:t>議題式</a:t>
            </a:r>
            <a:r>
              <a:rPr lang="en-US" altLang="zh-TW" sz="3200" dirty="0" smtClean="0"/>
              <a:t>.</a:t>
            </a:r>
            <a:r>
              <a:rPr lang="zh-TW" altLang="en-US" sz="3200" dirty="0" smtClean="0"/>
              <a:t>體驗式</a:t>
            </a:r>
            <a:r>
              <a:rPr lang="en-US" altLang="zh-TW" sz="3200" dirty="0" smtClean="0"/>
              <a:t>.</a:t>
            </a:r>
            <a:r>
              <a:rPr lang="zh-TW" altLang="en-US" sz="3200" dirty="0" smtClean="0"/>
              <a:t>讀書會</a:t>
            </a:r>
            <a:endParaRPr lang="en-US" altLang="zh-TW" sz="3200" dirty="0" smtClean="0"/>
          </a:p>
          <a:p>
            <a:pPr marL="0" indent="0">
              <a:buNone/>
            </a:pPr>
            <a:r>
              <a:rPr lang="zh-TW" altLang="en-US" sz="3200" dirty="0"/>
              <a:t> </a:t>
            </a:r>
            <a:r>
              <a:rPr lang="zh-TW" altLang="en-US" sz="3200" dirty="0" smtClean="0"/>
              <a:t>                 電影欣賞</a:t>
            </a:r>
            <a:r>
              <a:rPr lang="en-US" altLang="zh-TW" sz="3200" dirty="0" smtClean="0"/>
              <a:t>.</a:t>
            </a:r>
            <a:r>
              <a:rPr lang="zh-TW" altLang="en-US" sz="3200" dirty="0" smtClean="0"/>
              <a:t>參訪</a:t>
            </a:r>
            <a:r>
              <a:rPr lang="en-US" altLang="zh-TW" sz="3200" dirty="0" smtClean="0"/>
              <a:t>……………….</a:t>
            </a:r>
          </a:p>
          <a:p>
            <a:pPr marL="0" indent="0">
              <a:buNone/>
            </a:pPr>
            <a:endParaRPr lang="zh-TW" altLang="en-US" dirty="0"/>
          </a:p>
        </p:txBody>
      </p:sp>
      <p:sp>
        <p:nvSpPr>
          <p:cNvPr id="2" name="標題 1"/>
          <p:cNvSpPr>
            <a:spLocks noGrp="1"/>
          </p:cNvSpPr>
          <p:nvPr>
            <p:ph type="title"/>
          </p:nvPr>
        </p:nvSpPr>
        <p:spPr/>
        <p:txBody>
          <a:bodyPr/>
          <a:lstStyle/>
          <a:p>
            <a:r>
              <a:rPr lang="zh-TW" altLang="en-US" dirty="0" smtClean="0"/>
              <a:t>教師</a:t>
            </a:r>
            <a:r>
              <a:rPr lang="zh-TW" altLang="en-US" dirty="0"/>
              <a:t>實施</a:t>
            </a:r>
            <a:r>
              <a:rPr lang="zh-TW" altLang="en-US" dirty="0" smtClean="0"/>
              <a:t>家庭教育教學策略</a:t>
            </a:r>
            <a:endParaRPr lang="zh-TW" altLang="en-US" dirty="0"/>
          </a:p>
        </p:txBody>
      </p:sp>
    </p:spTree>
    <p:extLst>
      <p:ext uri="{BB962C8B-B14F-4D97-AF65-F5344CB8AC3E}">
        <p14:creationId xmlns:p14="http://schemas.microsoft.com/office/powerpoint/2010/main" val="22211196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260648"/>
            <a:ext cx="8229600" cy="5865515"/>
          </a:xfrm>
        </p:spPr>
        <p:txBody>
          <a:bodyPr>
            <a:normAutofit/>
          </a:bodyPr>
          <a:lstStyle/>
          <a:p>
            <a:endParaRPr lang="en-US" altLang="zh-TW" sz="2800" b="1" dirty="0" smtClean="0">
              <a:solidFill>
                <a:srgbClr val="FF0000"/>
              </a:solidFill>
            </a:endParaRPr>
          </a:p>
          <a:p>
            <a:r>
              <a:rPr lang="zh-TW" altLang="en-US" sz="2800" b="1" dirty="0" smtClean="0">
                <a:solidFill>
                  <a:srgbClr val="FF0000"/>
                </a:solidFill>
              </a:rPr>
              <a:t>一個母親，能勝過１００個教師 </a:t>
            </a:r>
          </a:p>
          <a:p>
            <a:pPr marL="0" indent="0">
              <a:buNone/>
            </a:pPr>
            <a:r>
              <a:rPr lang="zh-TW" altLang="en-US" sz="2800" b="1" dirty="0" smtClean="0">
                <a:solidFill>
                  <a:srgbClr val="FF0000"/>
                </a:solidFill>
              </a:rPr>
              <a:t>   一個父親，能勝過１００個校長</a:t>
            </a:r>
            <a:endParaRPr lang="en-US" altLang="zh-TW" sz="2800" b="1" dirty="0" smtClean="0">
              <a:solidFill>
                <a:srgbClr val="FF0000"/>
              </a:solidFill>
            </a:endParaRPr>
          </a:p>
          <a:p>
            <a:pPr marL="0" indent="0">
              <a:buNone/>
            </a:pPr>
            <a:endParaRPr lang="en-US" altLang="zh-TW" sz="1800" b="1" dirty="0" smtClean="0">
              <a:solidFill>
                <a:srgbClr val="FF0000"/>
              </a:solidFill>
            </a:endParaRPr>
          </a:p>
          <a:p>
            <a:r>
              <a:rPr lang="zh-TW" altLang="en-US" sz="2800" b="1" dirty="0" smtClean="0">
                <a:solidFill>
                  <a:schemeClr val="bg2">
                    <a:lumMod val="50000"/>
                  </a:schemeClr>
                </a:solidFill>
              </a:rPr>
              <a:t>全球各國已將家庭政策視為國家競爭力的基石</a:t>
            </a:r>
            <a:endParaRPr lang="en-US" altLang="zh-TW" sz="2800" b="1" dirty="0" smtClean="0">
              <a:solidFill>
                <a:schemeClr val="bg2">
                  <a:lumMod val="50000"/>
                </a:schemeClr>
              </a:solidFill>
            </a:endParaRPr>
          </a:p>
          <a:p>
            <a:endParaRPr lang="en-US" altLang="zh-TW" sz="2400" b="1" dirty="0" smtClean="0">
              <a:solidFill>
                <a:schemeClr val="bg2">
                  <a:lumMod val="50000"/>
                </a:schemeClr>
              </a:solidFill>
            </a:endParaRPr>
          </a:p>
          <a:p>
            <a:r>
              <a:rPr lang="zh-TW" altLang="en-US" sz="2800" b="1" dirty="0" smtClean="0"/>
              <a:t>家庭的變因與走向 </a:t>
            </a:r>
            <a:endParaRPr lang="en-US" altLang="zh-TW" sz="2800" b="1" dirty="0" smtClean="0"/>
          </a:p>
          <a:p>
            <a:pPr marL="0" indent="0">
              <a:buNone/>
            </a:pPr>
            <a:r>
              <a:rPr lang="en-US" altLang="zh-TW" dirty="0" smtClean="0"/>
              <a:t>     1.</a:t>
            </a:r>
            <a:r>
              <a:rPr lang="zh-TW" altLang="en-US" dirty="0" smtClean="0"/>
              <a:t>人口結構的改變</a:t>
            </a:r>
            <a:endParaRPr lang="en-US" altLang="zh-TW" dirty="0" smtClean="0"/>
          </a:p>
          <a:p>
            <a:pPr marL="0" indent="0">
              <a:buNone/>
            </a:pPr>
            <a:r>
              <a:rPr lang="en-US" altLang="zh-TW" dirty="0" smtClean="0"/>
              <a:t>     2.</a:t>
            </a:r>
            <a:r>
              <a:rPr lang="zh-TW" altLang="en-US" dirty="0" smtClean="0"/>
              <a:t>新</a:t>
            </a:r>
            <a:r>
              <a:rPr lang="zh-TW" altLang="en-US" dirty="0"/>
              <a:t>兩性</a:t>
            </a:r>
            <a:r>
              <a:rPr lang="zh-TW" altLang="en-US" dirty="0" smtClean="0"/>
              <a:t>關係</a:t>
            </a:r>
            <a:endParaRPr lang="en-US" altLang="zh-TW" dirty="0" smtClean="0"/>
          </a:p>
          <a:p>
            <a:pPr marL="0" indent="0">
              <a:buNone/>
            </a:pPr>
            <a:r>
              <a:rPr lang="en-US" altLang="zh-TW" dirty="0" smtClean="0"/>
              <a:t>     3.</a:t>
            </a:r>
            <a:r>
              <a:rPr lang="zh-TW" altLang="en-US" dirty="0" smtClean="0"/>
              <a:t>全球化</a:t>
            </a:r>
            <a:r>
              <a:rPr lang="en-US" altLang="zh-TW" dirty="0"/>
              <a:t>-----</a:t>
            </a:r>
            <a:r>
              <a:rPr lang="zh-TW" altLang="en-US" dirty="0"/>
              <a:t>家庭的阻力與助力</a:t>
            </a:r>
            <a:endParaRPr lang="en-US" altLang="zh-TW" dirty="0"/>
          </a:p>
          <a:p>
            <a:pPr marL="0" indent="0">
              <a:buNone/>
            </a:pPr>
            <a:r>
              <a:rPr lang="en-US" altLang="zh-TW" dirty="0" smtClean="0"/>
              <a:t>     4.</a:t>
            </a:r>
            <a:r>
              <a:rPr lang="zh-TW" altLang="en-US" dirty="0" smtClean="0"/>
              <a:t>科技 </a:t>
            </a:r>
            <a:r>
              <a:rPr lang="en-US" altLang="zh-TW" dirty="0" smtClean="0"/>
              <a:t>- </a:t>
            </a:r>
            <a:r>
              <a:rPr lang="zh-TW" altLang="en-US" dirty="0" smtClean="0"/>
              <a:t>價值崩解的加速器 </a:t>
            </a:r>
          </a:p>
          <a:p>
            <a:pPr marL="0" indent="0">
              <a:buNone/>
            </a:pPr>
            <a:r>
              <a:rPr lang="en-US" altLang="zh-TW" dirty="0" smtClean="0"/>
              <a:t>     5.</a:t>
            </a:r>
            <a:r>
              <a:rPr lang="zh-TW" altLang="en-US" dirty="0" smtClean="0"/>
              <a:t>家庭的變形多元 </a:t>
            </a:r>
            <a:r>
              <a:rPr lang="en-US" altLang="zh-TW" dirty="0" smtClean="0"/>
              <a:t>- </a:t>
            </a:r>
            <a:r>
              <a:rPr lang="zh-TW" altLang="en-US" dirty="0" smtClean="0"/>
              <a:t>代代傳承的傳統家庭減少 </a:t>
            </a:r>
          </a:p>
        </p:txBody>
      </p:sp>
    </p:spTree>
    <p:extLst>
      <p:ext uri="{BB962C8B-B14F-4D97-AF65-F5344CB8AC3E}">
        <p14:creationId xmlns:p14="http://schemas.microsoft.com/office/powerpoint/2010/main" val="20138765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457200" y="404664"/>
            <a:ext cx="8229600" cy="5602627"/>
          </a:xfrm>
        </p:spPr>
        <p:txBody>
          <a:bodyPr>
            <a:normAutofit/>
          </a:bodyPr>
          <a:lstStyle/>
          <a:p>
            <a:endParaRPr lang="en-US" altLang="zh-TW" dirty="0" smtClean="0">
              <a:hlinkClick r:id="rId2"/>
            </a:endParaRPr>
          </a:p>
          <a:p>
            <a:r>
              <a:rPr lang="zh-TW" altLang="en-US" dirty="0">
                <a:hlinkClick r:id="rId2"/>
              </a:rPr>
              <a:t>關懷</a:t>
            </a:r>
            <a:r>
              <a:rPr lang="en-US" altLang="zh-TW" dirty="0" smtClean="0">
                <a:hlinkClick r:id="rId2"/>
              </a:rPr>
              <a:t>https</a:t>
            </a:r>
            <a:r>
              <a:rPr lang="en-US" altLang="zh-TW" dirty="0">
                <a:hlinkClick r:id="rId2"/>
              </a:rPr>
              <a:t>://</a:t>
            </a:r>
            <a:r>
              <a:rPr lang="en-US" altLang="zh-TW" dirty="0" smtClean="0">
                <a:hlinkClick r:id="rId2"/>
              </a:rPr>
              <a:t>www.youtube.com/watch?v=bHLJ-Rg4HNI&amp;index=22&amp;list=PLA1B416FDECC385EA</a:t>
            </a:r>
            <a:endParaRPr lang="en-US" altLang="zh-TW" dirty="0" smtClean="0"/>
          </a:p>
          <a:p>
            <a:endParaRPr lang="en-US" altLang="zh-TW" dirty="0"/>
          </a:p>
          <a:p>
            <a:r>
              <a:rPr lang="zh-TW" altLang="en-US" dirty="0" smtClean="0">
                <a:hlinkClick r:id="rId3"/>
              </a:rPr>
              <a:t>說不出口的愛</a:t>
            </a:r>
            <a:r>
              <a:rPr lang="en-US" altLang="zh-TW" dirty="0" smtClean="0">
                <a:hlinkClick r:id="rId3"/>
              </a:rPr>
              <a:t>https</a:t>
            </a:r>
            <a:r>
              <a:rPr lang="en-US" altLang="zh-TW" dirty="0">
                <a:hlinkClick r:id="rId3"/>
              </a:rPr>
              <a:t>://</a:t>
            </a:r>
            <a:r>
              <a:rPr lang="en-US" altLang="zh-TW" dirty="0" smtClean="0">
                <a:hlinkClick r:id="rId3"/>
              </a:rPr>
              <a:t>www.youtube.com/watch?list=PLShVWqYL2upCXnzJyz20lv8wB0bK5Oq3V&amp;v=fVVTHaJSizI&amp;feature=player_detailpage</a:t>
            </a:r>
            <a:endParaRPr lang="en-US" altLang="zh-TW" dirty="0" smtClean="0"/>
          </a:p>
          <a:p>
            <a:endParaRPr lang="en-US" altLang="zh-TW" dirty="0" smtClean="0"/>
          </a:p>
        </p:txBody>
      </p:sp>
      <p:sp>
        <p:nvSpPr>
          <p:cNvPr id="3" name="標題 2"/>
          <p:cNvSpPr>
            <a:spLocks noGrp="1"/>
          </p:cNvSpPr>
          <p:nvPr>
            <p:ph type="title"/>
          </p:nvPr>
        </p:nvSpPr>
        <p:spPr/>
        <p:txBody>
          <a:bodyPr/>
          <a:lstStyle/>
          <a:p>
            <a:endParaRPr lang="zh-TW" altLang="en-US"/>
          </a:p>
        </p:txBody>
      </p:sp>
    </p:spTree>
    <p:extLst>
      <p:ext uri="{BB962C8B-B14F-4D97-AF65-F5344CB8AC3E}">
        <p14:creationId xmlns:p14="http://schemas.microsoft.com/office/powerpoint/2010/main" val="13618723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normAutofit/>
          </a:bodyPr>
          <a:lstStyle/>
          <a:p>
            <a:pPr marL="109728" indent="0">
              <a:buNone/>
            </a:pPr>
            <a:r>
              <a:rPr lang="zh-TW" altLang="en-US" sz="3600" dirty="0" smtClean="0"/>
              <a:t>典型家庭</a:t>
            </a:r>
            <a:r>
              <a:rPr lang="en-US" altLang="zh-TW" sz="3600" dirty="0" smtClean="0"/>
              <a:t>.</a:t>
            </a:r>
            <a:r>
              <a:rPr lang="zh-TW" altLang="en-US" sz="3600" dirty="0" smtClean="0"/>
              <a:t>雙薪家庭</a:t>
            </a:r>
            <a:r>
              <a:rPr lang="en-US" altLang="zh-TW" sz="3600" dirty="0" smtClean="0"/>
              <a:t>.</a:t>
            </a:r>
            <a:r>
              <a:rPr lang="zh-TW" altLang="en-US" sz="3600" dirty="0" smtClean="0"/>
              <a:t>兩地家庭</a:t>
            </a:r>
            <a:endParaRPr lang="en-US" altLang="zh-TW" sz="3600" dirty="0" smtClean="0"/>
          </a:p>
          <a:p>
            <a:pPr marL="109728" indent="0">
              <a:buNone/>
            </a:pPr>
            <a:r>
              <a:rPr lang="zh-TW" altLang="en-US" sz="3600" dirty="0" smtClean="0"/>
              <a:t>單</a:t>
            </a:r>
            <a:r>
              <a:rPr lang="zh-TW" altLang="en-US" sz="3600" dirty="0"/>
              <a:t>親</a:t>
            </a:r>
            <a:r>
              <a:rPr lang="zh-TW" altLang="en-US" sz="3600" dirty="0" smtClean="0"/>
              <a:t>家庭</a:t>
            </a:r>
            <a:r>
              <a:rPr lang="en-US" altLang="zh-TW" sz="3600" dirty="0" smtClean="0"/>
              <a:t>.</a:t>
            </a:r>
            <a:r>
              <a:rPr lang="zh-TW" altLang="en-US" sz="3600" dirty="0" smtClean="0"/>
              <a:t>隔代教養家庭</a:t>
            </a:r>
            <a:r>
              <a:rPr lang="en-US" altLang="zh-TW" sz="3600" dirty="0" smtClean="0"/>
              <a:t>.</a:t>
            </a:r>
          </a:p>
          <a:p>
            <a:pPr marL="109728" indent="0">
              <a:buNone/>
            </a:pPr>
            <a:r>
              <a:rPr lang="zh-TW" altLang="en-US" sz="3600" dirty="0" smtClean="0"/>
              <a:t>繼親家庭</a:t>
            </a:r>
            <a:r>
              <a:rPr lang="en-US" altLang="zh-TW" sz="3600" dirty="0" smtClean="0"/>
              <a:t>.</a:t>
            </a:r>
            <a:r>
              <a:rPr lang="zh-TW" altLang="en-US" sz="3600" dirty="0" smtClean="0"/>
              <a:t>雙核心家庭</a:t>
            </a:r>
            <a:endParaRPr lang="en-US" altLang="zh-TW" sz="3600" dirty="0" smtClean="0"/>
          </a:p>
          <a:p>
            <a:pPr marL="109728" indent="0">
              <a:buNone/>
            </a:pPr>
            <a:r>
              <a:rPr lang="zh-TW" altLang="en-US" sz="3600" dirty="0"/>
              <a:t>異國</a:t>
            </a:r>
            <a:r>
              <a:rPr lang="zh-TW" altLang="en-US" sz="3600" dirty="0" smtClean="0"/>
              <a:t>婚姻家庭</a:t>
            </a:r>
            <a:r>
              <a:rPr lang="en-US" altLang="zh-TW" sz="3600" dirty="0" smtClean="0"/>
              <a:t>.</a:t>
            </a:r>
            <a:r>
              <a:rPr lang="zh-TW" altLang="en-US" sz="3600" dirty="0" smtClean="0"/>
              <a:t>特殊家庭</a:t>
            </a:r>
            <a:r>
              <a:rPr lang="en-US" altLang="zh-TW" sz="3600" dirty="0" smtClean="0"/>
              <a:t>.</a:t>
            </a:r>
            <a:r>
              <a:rPr lang="zh-TW" altLang="en-US" sz="3600" dirty="0" smtClean="0"/>
              <a:t>同性戀家庭</a:t>
            </a:r>
            <a:endParaRPr lang="en-US" altLang="zh-TW" sz="3600" dirty="0" smtClean="0"/>
          </a:p>
          <a:p>
            <a:pPr marL="109728" indent="0">
              <a:buNone/>
            </a:pPr>
            <a:r>
              <a:rPr lang="zh-TW" altLang="en-US" sz="3600" dirty="0" smtClean="0"/>
              <a:t>同居家庭</a:t>
            </a:r>
            <a:r>
              <a:rPr lang="en-US" altLang="zh-TW" sz="3600" dirty="0" smtClean="0"/>
              <a:t>.</a:t>
            </a:r>
            <a:r>
              <a:rPr lang="zh-TW" altLang="en-US" sz="3600" dirty="0"/>
              <a:t>頂客族家庭</a:t>
            </a:r>
          </a:p>
          <a:p>
            <a:pPr marL="109728" indent="0">
              <a:buNone/>
            </a:pPr>
            <a:r>
              <a:rPr lang="zh-TW" altLang="en-US" sz="3600" dirty="0" smtClean="0"/>
              <a:t>收養及寄養家庭</a:t>
            </a:r>
            <a:r>
              <a:rPr lang="en-US" altLang="zh-TW" sz="3600" dirty="0" smtClean="0"/>
              <a:t>.</a:t>
            </a:r>
            <a:r>
              <a:rPr lang="zh-TW" altLang="en-US" sz="3600" dirty="0"/>
              <a:t>單身獨居</a:t>
            </a:r>
            <a:r>
              <a:rPr lang="zh-TW" altLang="en-US" sz="3600" dirty="0" smtClean="0"/>
              <a:t>家庭</a:t>
            </a:r>
            <a:endParaRPr lang="en-US" altLang="zh-TW" sz="3600" dirty="0" smtClean="0"/>
          </a:p>
          <a:p>
            <a:pPr marL="109728" indent="0">
              <a:buNone/>
            </a:pPr>
            <a:r>
              <a:rPr lang="en-US" altLang="zh-TW" sz="3600" dirty="0" smtClean="0"/>
              <a:t>……………………………………</a:t>
            </a:r>
            <a:endParaRPr lang="zh-TW" altLang="en-US" sz="3600" dirty="0"/>
          </a:p>
        </p:txBody>
      </p:sp>
      <p:sp>
        <p:nvSpPr>
          <p:cNvPr id="3" name="標題 2"/>
          <p:cNvSpPr>
            <a:spLocks noGrp="1"/>
          </p:cNvSpPr>
          <p:nvPr>
            <p:ph type="title"/>
          </p:nvPr>
        </p:nvSpPr>
        <p:spPr/>
        <p:txBody>
          <a:bodyPr>
            <a:normAutofit/>
          </a:bodyPr>
          <a:lstStyle/>
          <a:p>
            <a:r>
              <a:rPr lang="zh-TW" altLang="en-US" sz="4800" dirty="0"/>
              <a:t>多元家庭型態</a:t>
            </a:r>
          </a:p>
        </p:txBody>
      </p:sp>
    </p:spTree>
    <p:extLst>
      <p:ext uri="{BB962C8B-B14F-4D97-AF65-F5344CB8AC3E}">
        <p14:creationId xmlns:p14="http://schemas.microsoft.com/office/powerpoint/2010/main" val="20367288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764704"/>
            <a:ext cx="8229600" cy="5361459"/>
          </a:xfrm>
        </p:spPr>
        <p:txBody>
          <a:bodyPr>
            <a:normAutofit/>
          </a:bodyPr>
          <a:lstStyle/>
          <a:p>
            <a:r>
              <a:rPr lang="zh-TW" altLang="en-US" sz="3200" dirty="0" smtClean="0"/>
              <a:t>世界先進國家的家庭政策早就脫離補貼與補救弱勢的 後見之明，而是把投資於所有家庭的穩定與健康當成投資於未來的國家計劃</a:t>
            </a:r>
            <a:endParaRPr lang="en-US" altLang="zh-TW" sz="3200" dirty="0"/>
          </a:p>
          <a:p>
            <a:endParaRPr lang="en-US" altLang="zh-TW" sz="3200" dirty="0" smtClean="0"/>
          </a:p>
          <a:p>
            <a:r>
              <a:rPr lang="zh-TW" altLang="en-US" sz="3200" dirty="0" smtClean="0"/>
              <a:t>家庭教育的根本就是最基礎的人際關係，大家住在一起有安定、安心的一體感。我們不能回到以前大家庭的生活方式，為人父母應有清楚的自我認識 思考父母親的角色，多和孩子說話、一起玩耍</a:t>
            </a:r>
            <a:r>
              <a:rPr lang="zh-TW" altLang="en-US" dirty="0" smtClean="0"/>
              <a:t> </a:t>
            </a:r>
            <a:endParaRPr lang="zh-TW" altLang="en-US" dirty="0"/>
          </a:p>
        </p:txBody>
      </p:sp>
    </p:spTree>
    <p:extLst>
      <p:ext uri="{BB962C8B-B14F-4D97-AF65-F5344CB8AC3E}">
        <p14:creationId xmlns:p14="http://schemas.microsoft.com/office/powerpoint/2010/main" val="22623392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691680" y="2348880"/>
            <a:ext cx="6995120" cy="3777283"/>
          </a:xfrm>
        </p:spPr>
        <p:txBody>
          <a:bodyPr/>
          <a:lstStyle/>
          <a:p>
            <a:r>
              <a:rPr lang="zh-TW" altLang="en-US" dirty="0" smtClean="0"/>
              <a:t>全世界首創的法案</a:t>
            </a:r>
            <a:endParaRPr lang="en-US" altLang="zh-TW" dirty="0" smtClean="0"/>
          </a:p>
          <a:p>
            <a:r>
              <a:rPr lang="zh-TW" altLang="en-US" dirty="0" smtClean="0"/>
              <a:t>由台灣產出</a:t>
            </a:r>
            <a:endParaRPr lang="en-US" altLang="zh-TW" dirty="0" smtClean="0"/>
          </a:p>
          <a:p>
            <a:r>
              <a:rPr lang="zh-TW" altLang="en-US" dirty="0" smtClean="0"/>
              <a:t>中華民國</a:t>
            </a:r>
            <a:r>
              <a:rPr lang="en-US" altLang="zh-TW" dirty="0" smtClean="0"/>
              <a:t>92</a:t>
            </a:r>
            <a:r>
              <a:rPr lang="zh-TW" altLang="en-US" dirty="0" smtClean="0"/>
              <a:t>年</a:t>
            </a:r>
            <a:r>
              <a:rPr lang="en-US" altLang="zh-TW" dirty="0" smtClean="0"/>
              <a:t>2</a:t>
            </a:r>
            <a:r>
              <a:rPr lang="zh-TW" altLang="en-US" dirty="0" smtClean="0"/>
              <a:t>月</a:t>
            </a:r>
            <a:r>
              <a:rPr lang="en-US" altLang="zh-TW" dirty="0" smtClean="0"/>
              <a:t>6</a:t>
            </a:r>
            <a:r>
              <a:rPr lang="zh-TW" altLang="en-US" dirty="0" smtClean="0"/>
              <a:t>日公布</a:t>
            </a:r>
            <a:endParaRPr lang="en-US" altLang="zh-TW" dirty="0" smtClean="0"/>
          </a:p>
          <a:p>
            <a:r>
              <a:rPr lang="zh-TW" altLang="en-US" dirty="0" smtClean="0"/>
              <a:t>各級學校是其中推展機構</a:t>
            </a:r>
            <a:endParaRPr lang="zh-TW" altLang="en-US" dirty="0"/>
          </a:p>
        </p:txBody>
      </p:sp>
      <p:sp>
        <p:nvSpPr>
          <p:cNvPr id="2" name="標題 1"/>
          <p:cNvSpPr>
            <a:spLocks noGrp="1"/>
          </p:cNvSpPr>
          <p:nvPr>
            <p:ph type="title"/>
          </p:nvPr>
        </p:nvSpPr>
        <p:spPr>
          <a:xfrm>
            <a:off x="611560" y="692696"/>
            <a:ext cx="8229600" cy="1143000"/>
          </a:xfrm>
        </p:spPr>
        <p:txBody>
          <a:bodyPr>
            <a:normAutofit/>
          </a:bodyPr>
          <a:lstStyle/>
          <a:p>
            <a:r>
              <a:rPr lang="zh-TW" altLang="en-US" sz="6600" b="1" dirty="0" smtClean="0"/>
              <a:t>      猜猜猜</a:t>
            </a:r>
            <a:endParaRPr lang="zh-TW" altLang="en-US" sz="6600" b="1" dirty="0"/>
          </a:p>
        </p:txBody>
      </p:sp>
      <p:pic>
        <p:nvPicPr>
          <p:cNvPr id="409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2160" y="3789040"/>
            <a:ext cx="2563813" cy="2160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734959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907704" y="2708920"/>
            <a:ext cx="6779096" cy="3417243"/>
          </a:xfrm>
        </p:spPr>
        <p:txBody>
          <a:bodyPr/>
          <a:lstStyle/>
          <a:p>
            <a:pPr marL="0" indent="0">
              <a:buNone/>
            </a:pPr>
            <a:r>
              <a:rPr lang="zh-TW" altLang="en-US" dirty="0" smtClean="0"/>
              <a:t>為增進國民家庭生活知能，</a:t>
            </a:r>
            <a:endParaRPr lang="en-US" altLang="zh-TW" dirty="0" smtClean="0"/>
          </a:p>
          <a:p>
            <a:pPr marL="0" indent="0">
              <a:buNone/>
            </a:pPr>
            <a:r>
              <a:rPr lang="zh-TW" altLang="en-US" dirty="0" smtClean="0"/>
              <a:t>健全國民身心發展，</a:t>
            </a:r>
            <a:endParaRPr lang="en-US" altLang="zh-TW" dirty="0" smtClean="0"/>
          </a:p>
          <a:p>
            <a:pPr marL="0" indent="0">
              <a:buNone/>
            </a:pPr>
            <a:r>
              <a:rPr lang="zh-TW" altLang="en-US" dirty="0" smtClean="0"/>
              <a:t>營造幸福家庭，</a:t>
            </a:r>
            <a:endParaRPr lang="en-US" altLang="zh-TW" dirty="0" smtClean="0"/>
          </a:p>
          <a:p>
            <a:pPr marL="0" indent="0">
              <a:buNone/>
            </a:pPr>
            <a:r>
              <a:rPr lang="zh-TW" altLang="en-US" dirty="0" smtClean="0"/>
              <a:t>以建立祥和社會，</a:t>
            </a:r>
            <a:endParaRPr lang="en-US" altLang="zh-TW" dirty="0" smtClean="0"/>
          </a:p>
          <a:p>
            <a:pPr marL="0" indent="0">
              <a:buNone/>
            </a:pPr>
            <a:r>
              <a:rPr lang="zh-TW" altLang="en-US" dirty="0" smtClean="0"/>
              <a:t>特制定本法</a:t>
            </a:r>
          </a:p>
          <a:p>
            <a:endParaRPr lang="zh-TW" altLang="en-US" dirty="0"/>
          </a:p>
        </p:txBody>
      </p:sp>
      <p:sp>
        <p:nvSpPr>
          <p:cNvPr id="2" name="標題 1"/>
          <p:cNvSpPr>
            <a:spLocks noGrp="1"/>
          </p:cNvSpPr>
          <p:nvPr>
            <p:ph type="title"/>
          </p:nvPr>
        </p:nvSpPr>
        <p:spPr/>
        <p:txBody>
          <a:bodyPr>
            <a:normAutofit/>
          </a:bodyPr>
          <a:lstStyle/>
          <a:p>
            <a:r>
              <a:rPr lang="zh-TW" altLang="en-US" sz="5400" b="1" dirty="0" smtClean="0"/>
              <a:t>     家庭教育法    </a:t>
            </a:r>
            <a:r>
              <a:rPr lang="en-US" altLang="zh-TW" sz="2000" b="1" dirty="0" smtClean="0"/>
              <a:t>103.06.18</a:t>
            </a:r>
            <a:endParaRPr lang="zh-TW" altLang="en-US" sz="2000" b="1" dirty="0"/>
          </a:p>
        </p:txBody>
      </p:sp>
      <p:sp>
        <p:nvSpPr>
          <p:cNvPr id="4" name="矩形 3"/>
          <p:cNvSpPr/>
          <p:nvPr/>
        </p:nvSpPr>
        <p:spPr>
          <a:xfrm>
            <a:off x="827584" y="1647475"/>
            <a:ext cx="6984776" cy="707886"/>
          </a:xfrm>
          <a:prstGeom prst="rect">
            <a:avLst/>
          </a:prstGeom>
        </p:spPr>
        <p:txBody>
          <a:bodyPr wrap="square">
            <a:spAutoFit/>
          </a:bodyPr>
          <a:lstStyle/>
          <a:p>
            <a:pPr lvl="0" algn="ctr">
              <a:spcBef>
                <a:spcPct val="0"/>
              </a:spcBef>
            </a:pPr>
            <a:r>
              <a:rPr lang="zh-TW" altLang="en-US" sz="4000" b="1" dirty="0" smtClean="0">
                <a:solidFill>
                  <a:prstClr val="black"/>
                </a:solidFill>
                <a:cs typeface="+mj-cs"/>
              </a:rPr>
              <a:t>第</a:t>
            </a:r>
            <a:r>
              <a:rPr lang="en-US" altLang="zh-TW" sz="4000" b="1" dirty="0" smtClean="0">
                <a:solidFill>
                  <a:prstClr val="black"/>
                </a:solidFill>
                <a:cs typeface="+mj-cs"/>
              </a:rPr>
              <a:t>1</a:t>
            </a:r>
            <a:r>
              <a:rPr lang="zh-TW" altLang="en-US" sz="4000" b="1" dirty="0" smtClean="0">
                <a:solidFill>
                  <a:prstClr val="black"/>
                </a:solidFill>
                <a:cs typeface="+mj-cs"/>
              </a:rPr>
              <a:t>條     立法目的</a:t>
            </a:r>
            <a:endParaRPr lang="zh-TW" altLang="en-US" sz="4000" b="1" dirty="0">
              <a:solidFill>
                <a:prstClr val="black"/>
              </a:solidFill>
              <a:cs typeface="+mj-cs"/>
            </a:endParaRPr>
          </a:p>
        </p:txBody>
      </p:sp>
    </p:spTree>
    <p:extLst>
      <p:ext uri="{BB962C8B-B14F-4D97-AF65-F5344CB8AC3E}">
        <p14:creationId xmlns:p14="http://schemas.microsoft.com/office/powerpoint/2010/main" val="3850796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normAutofit/>
          </a:bodyPr>
          <a:lstStyle/>
          <a:p>
            <a:pPr marL="0" indent="0">
              <a:buNone/>
            </a:pPr>
            <a:r>
              <a:rPr lang="zh-TW" altLang="en-US" dirty="0" smtClean="0"/>
              <a:t>本法所稱家庭教育，係指具有增進家人關係與家庭功能之各種教育活動，其範圍如下：</a:t>
            </a:r>
            <a:endParaRPr lang="en-US" altLang="zh-TW" dirty="0" smtClean="0"/>
          </a:p>
          <a:p>
            <a:pPr marL="0" indent="0">
              <a:buNone/>
            </a:pPr>
            <a:r>
              <a:rPr lang="zh-TW" altLang="en-US" dirty="0" smtClean="0"/>
              <a:t> </a:t>
            </a:r>
          </a:p>
          <a:p>
            <a:pPr marL="0" indent="0">
              <a:buNone/>
            </a:pPr>
            <a:r>
              <a:rPr lang="zh-TW" altLang="en-US" sz="2800" b="1" dirty="0" smtClean="0"/>
              <a:t>一、親職教育。          二、子職教育。  </a:t>
            </a:r>
            <a:endParaRPr lang="en-US" altLang="zh-TW" sz="2800" b="1" dirty="0" smtClean="0"/>
          </a:p>
          <a:p>
            <a:pPr marL="0" indent="0">
              <a:buNone/>
            </a:pPr>
            <a:r>
              <a:rPr lang="zh-TW" altLang="en-US" sz="2800" b="1" dirty="0" smtClean="0"/>
              <a:t>三、性別教育。          四、婚姻教育。 　</a:t>
            </a:r>
          </a:p>
          <a:p>
            <a:pPr marL="0" indent="0">
              <a:buNone/>
            </a:pPr>
            <a:r>
              <a:rPr lang="zh-TW" altLang="en-US" sz="2800" b="1" dirty="0" smtClean="0"/>
              <a:t>五、失親教育。     　  六、倫理教育。 </a:t>
            </a:r>
          </a:p>
          <a:p>
            <a:pPr marL="0" indent="0">
              <a:buNone/>
            </a:pPr>
            <a:r>
              <a:rPr lang="zh-TW" altLang="en-US" sz="2800" b="1" dirty="0" smtClean="0"/>
              <a:t>七、多元文化教育。    八、家庭資源與管理教育。 </a:t>
            </a:r>
          </a:p>
          <a:p>
            <a:pPr marL="0" indent="0">
              <a:buNone/>
            </a:pPr>
            <a:r>
              <a:rPr lang="zh-TW" altLang="en-US" sz="2800" b="1" dirty="0" smtClean="0"/>
              <a:t>九、其他家庭教育事項。</a:t>
            </a:r>
          </a:p>
          <a:p>
            <a:endParaRPr lang="zh-TW" altLang="en-US" dirty="0" smtClean="0"/>
          </a:p>
          <a:p>
            <a:endParaRPr lang="zh-TW" altLang="en-US" dirty="0"/>
          </a:p>
        </p:txBody>
      </p:sp>
      <p:sp>
        <p:nvSpPr>
          <p:cNvPr id="2" name="標題 1"/>
          <p:cNvSpPr>
            <a:spLocks noGrp="1"/>
          </p:cNvSpPr>
          <p:nvPr>
            <p:ph type="title"/>
          </p:nvPr>
        </p:nvSpPr>
        <p:spPr/>
        <p:txBody>
          <a:bodyPr/>
          <a:lstStyle/>
          <a:p>
            <a:r>
              <a:rPr lang="zh-TW" altLang="en-US" b="1" dirty="0" smtClean="0"/>
              <a:t>第</a:t>
            </a:r>
            <a:r>
              <a:rPr lang="en-US" altLang="zh-TW" b="1" dirty="0" smtClean="0"/>
              <a:t>2</a:t>
            </a:r>
            <a:r>
              <a:rPr lang="zh-TW" altLang="en-US" b="1" dirty="0" smtClean="0"/>
              <a:t>條（家庭教育範圍）</a:t>
            </a:r>
            <a:endParaRPr lang="zh-TW" altLang="en-US" b="1" dirty="0"/>
          </a:p>
        </p:txBody>
      </p:sp>
    </p:spTree>
    <p:extLst>
      <p:ext uri="{BB962C8B-B14F-4D97-AF65-F5344CB8AC3E}">
        <p14:creationId xmlns:p14="http://schemas.microsoft.com/office/powerpoint/2010/main" val="38704598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normAutofit/>
          </a:bodyPr>
          <a:lstStyle/>
          <a:p>
            <a:pPr marL="0" indent="0">
              <a:buNone/>
            </a:pPr>
            <a:endParaRPr lang="zh-TW" altLang="en-US" dirty="0" smtClean="0"/>
          </a:p>
          <a:p>
            <a:pPr marL="0" indent="0">
              <a:buNone/>
            </a:pPr>
            <a:r>
              <a:rPr lang="zh-TW" altLang="en-US" dirty="0" smtClean="0"/>
              <a:t>　　推展家庭教育之機構、團體如下： </a:t>
            </a:r>
          </a:p>
          <a:p>
            <a:pPr marL="0" indent="0">
              <a:buNone/>
            </a:pPr>
            <a:r>
              <a:rPr lang="zh-TW" altLang="en-US" dirty="0" smtClean="0"/>
              <a:t>　 一、家庭教育中心。 </a:t>
            </a:r>
          </a:p>
          <a:p>
            <a:pPr marL="0" indent="0">
              <a:buNone/>
            </a:pPr>
            <a:r>
              <a:rPr lang="zh-TW" altLang="en-US" dirty="0" smtClean="0"/>
              <a:t>    二、各級社會教育機構。 </a:t>
            </a:r>
          </a:p>
          <a:p>
            <a:pPr marL="0" indent="0">
              <a:buNone/>
            </a:pPr>
            <a:r>
              <a:rPr lang="zh-TW" altLang="en-US" sz="3600" b="1" dirty="0" smtClean="0">
                <a:effectLst>
                  <a:outerShdw blurRad="38100" dist="38100" dir="2700000" algn="tl">
                    <a:srgbClr val="000000">
                      <a:alpha val="43137"/>
                    </a:srgbClr>
                  </a:outerShdw>
                </a:effectLst>
              </a:rPr>
              <a:t>   </a:t>
            </a:r>
            <a:r>
              <a:rPr lang="zh-TW" altLang="en-US" sz="2800" dirty="0" smtClean="0">
                <a:effectLst>
                  <a:outerShdw blurRad="38100" dist="38100" dir="2700000" algn="tl">
                    <a:srgbClr val="000000">
                      <a:alpha val="43137"/>
                    </a:srgbClr>
                  </a:outerShdw>
                </a:effectLst>
              </a:rPr>
              <a:t>三、</a:t>
            </a:r>
            <a:r>
              <a:rPr lang="zh-TW" altLang="en-US" sz="3600" b="1" dirty="0" smtClean="0">
                <a:effectLst>
                  <a:outerShdw blurRad="38100" dist="38100" dir="2700000" algn="tl">
                    <a:srgbClr val="000000">
                      <a:alpha val="43137"/>
                    </a:srgbClr>
                  </a:outerShdw>
                </a:effectLst>
              </a:rPr>
              <a:t>各級學校。 </a:t>
            </a:r>
          </a:p>
          <a:p>
            <a:pPr marL="0" indent="0">
              <a:buNone/>
            </a:pPr>
            <a:r>
              <a:rPr lang="zh-TW" altLang="en-US" dirty="0" smtClean="0"/>
              <a:t>    四、各類型大眾傳播機構。 </a:t>
            </a:r>
          </a:p>
          <a:p>
            <a:pPr marL="0" indent="0">
              <a:buNone/>
            </a:pPr>
            <a:r>
              <a:rPr lang="zh-TW" altLang="en-US" dirty="0" smtClean="0"/>
              <a:t>    五、其他與家庭教育有關之公私立機構</a:t>
            </a:r>
            <a:r>
              <a:rPr lang="zh-TW" altLang="en-US" dirty="0"/>
              <a:t>或團體。 </a:t>
            </a:r>
            <a:endParaRPr lang="en-US" altLang="zh-TW" dirty="0" smtClean="0"/>
          </a:p>
          <a:p>
            <a:pPr marL="0" indent="0">
              <a:buNone/>
            </a:pPr>
            <a:r>
              <a:rPr lang="en-US" altLang="zh-TW" dirty="0"/>
              <a:t> </a:t>
            </a:r>
            <a:r>
              <a:rPr lang="en-US" altLang="zh-TW" dirty="0" smtClean="0"/>
              <a:t>            </a:t>
            </a:r>
            <a:r>
              <a:rPr lang="zh-TW" altLang="en-US" dirty="0" smtClean="0"/>
              <a:t> </a:t>
            </a:r>
          </a:p>
          <a:p>
            <a:endParaRPr lang="zh-TW" altLang="en-US" dirty="0"/>
          </a:p>
        </p:txBody>
      </p:sp>
      <p:sp>
        <p:nvSpPr>
          <p:cNvPr id="2" name="標題 1"/>
          <p:cNvSpPr>
            <a:spLocks noGrp="1"/>
          </p:cNvSpPr>
          <p:nvPr>
            <p:ph type="title"/>
          </p:nvPr>
        </p:nvSpPr>
        <p:spPr>
          <a:xfrm>
            <a:off x="395536" y="764704"/>
            <a:ext cx="8229600" cy="1143000"/>
          </a:xfrm>
        </p:spPr>
        <p:txBody>
          <a:bodyPr>
            <a:normAutofit fontScale="90000"/>
          </a:bodyPr>
          <a:lstStyle/>
          <a:p>
            <a:r>
              <a:rPr lang="zh-TW" altLang="en-US" b="1" dirty="0" smtClean="0"/>
              <a:t>第</a:t>
            </a:r>
            <a:r>
              <a:rPr lang="en-US" altLang="zh-TW" b="1" dirty="0" smtClean="0"/>
              <a:t>8</a:t>
            </a:r>
            <a:r>
              <a:rPr lang="zh-TW" altLang="en-US" b="1" dirty="0" smtClean="0"/>
              <a:t>條（推展家庭教育之機構團體）</a:t>
            </a:r>
            <a:r>
              <a:rPr lang="zh-TW" altLang="en-US" dirty="0" smtClean="0"/>
              <a:t/>
            </a:r>
            <a:br>
              <a:rPr lang="zh-TW" altLang="en-US" dirty="0" smtClean="0"/>
            </a:br>
            <a:endParaRPr lang="zh-TW" altLang="en-US" dirty="0"/>
          </a:p>
        </p:txBody>
      </p:sp>
    </p:spTree>
    <p:extLst>
      <p:ext uri="{BB962C8B-B14F-4D97-AF65-F5344CB8AC3E}">
        <p14:creationId xmlns:p14="http://schemas.microsoft.com/office/powerpoint/2010/main" val="21308742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normAutofit/>
          </a:bodyPr>
          <a:lstStyle/>
          <a:p>
            <a:pPr marL="0" indent="0">
              <a:buNone/>
            </a:pPr>
            <a:endParaRPr lang="zh-TW" altLang="en-US" dirty="0" smtClean="0"/>
          </a:p>
          <a:p>
            <a:pPr marL="0" indent="0">
              <a:buNone/>
            </a:pPr>
            <a:r>
              <a:rPr lang="zh-TW" altLang="en-US" dirty="0" smtClean="0"/>
              <a:t>高級中等以下學校每學年應在</a:t>
            </a:r>
            <a:r>
              <a:rPr lang="zh-TW" altLang="en-US" b="1" dirty="0" smtClean="0"/>
              <a:t>正式課程外實施</a:t>
            </a:r>
            <a:r>
              <a:rPr lang="zh-TW" altLang="en-US" b="1" dirty="0" smtClean="0">
                <a:solidFill>
                  <a:srgbClr val="FF0000"/>
                </a:solidFill>
              </a:rPr>
              <a:t>四</a:t>
            </a:r>
            <a:r>
              <a:rPr lang="zh-TW" altLang="en-US" b="1" dirty="0" smtClean="0"/>
              <a:t>小時以上</a:t>
            </a:r>
            <a:r>
              <a:rPr lang="zh-TW" altLang="en-US" dirty="0" smtClean="0"/>
              <a:t>家庭教育課程及活動，並應會同家長會辦理親職教育。 </a:t>
            </a:r>
          </a:p>
          <a:p>
            <a:pPr marL="0" indent="0">
              <a:buNone/>
            </a:pPr>
            <a:r>
              <a:rPr lang="zh-TW" altLang="en-US" dirty="0" smtClean="0"/>
              <a:t>各級主管機關應積極鼓勵師資培育機構，將家庭教育相關課程列為</a:t>
            </a:r>
            <a:r>
              <a:rPr lang="zh-TW" altLang="en-US" b="1" dirty="0" smtClean="0">
                <a:solidFill>
                  <a:srgbClr val="FF0000"/>
                </a:solidFill>
              </a:rPr>
              <a:t>必修科目</a:t>
            </a:r>
            <a:r>
              <a:rPr lang="zh-TW" altLang="en-US" dirty="0" smtClean="0"/>
              <a:t>或</a:t>
            </a:r>
            <a:r>
              <a:rPr lang="zh-TW" altLang="en-US" b="1" dirty="0" smtClean="0">
                <a:solidFill>
                  <a:srgbClr val="FF0000"/>
                </a:solidFill>
              </a:rPr>
              <a:t>通識教育</a:t>
            </a:r>
            <a:r>
              <a:rPr lang="zh-TW" altLang="en-US" dirty="0" smtClean="0"/>
              <a:t>課程。</a:t>
            </a:r>
          </a:p>
          <a:p>
            <a:endParaRPr lang="zh-TW" altLang="en-US" dirty="0"/>
          </a:p>
        </p:txBody>
      </p:sp>
      <p:sp>
        <p:nvSpPr>
          <p:cNvPr id="2" name="標題 1"/>
          <p:cNvSpPr>
            <a:spLocks noGrp="1"/>
          </p:cNvSpPr>
          <p:nvPr>
            <p:ph type="title"/>
          </p:nvPr>
        </p:nvSpPr>
        <p:spPr>
          <a:xfrm>
            <a:off x="457200" y="620688"/>
            <a:ext cx="8229600" cy="1008112"/>
          </a:xfrm>
        </p:spPr>
        <p:txBody>
          <a:bodyPr>
            <a:noAutofit/>
          </a:bodyPr>
          <a:lstStyle/>
          <a:p>
            <a:r>
              <a:rPr lang="en-US" altLang="zh-TW" sz="3600" b="1" dirty="0" smtClean="0"/>
              <a:t/>
            </a:r>
            <a:br>
              <a:rPr lang="en-US" altLang="zh-TW" sz="3600" b="1" dirty="0" smtClean="0"/>
            </a:br>
            <a:r>
              <a:rPr lang="zh-TW" altLang="en-US" sz="3600" b="1" dirty="0" smtClean="0"/>
              <a:t>第</a:t>
            </a:r>
            <a:r>
              <a:rPr lang="en-US" altLang="zh-TW" sz="3600" b="1" dirty="0" smtClean="0"/>
              <a:t>12</a:t>
            </a:r>
            <a:r>
              <a:rPr lang="zh-TW" altLang="en-US" sz="3600" b="1" dirty="0" smtClean="0"/>
              <a:t>條（家庭教育課程及活動之實施）</a:t>
            </a:r>
            <a:br>
              <a:rPr lang="zh-TW" altLang="en-US" sz="3600" b="1" dirty="0" smtClean="0"/>
            </a:br>
            <a:endParaRPr lang="zh-TW" altLang="en-US" sz="3600" b="1" dirty="0"/>
          </a:p>
        </p:txBody>
      </p:sp>
    </p:spTree>
    <p:extLst>
      <p:ext uri="{BB962C8B-B14F-4D97-AF65-F5344CB8AC3E}">
        <p14:creationId xmlns:p14="http://schemas.microsoft.com/office/powerpoint/2010/main" val="284650424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匯合">
  <a:themeElements>
    <a:clrScheme name="匯合">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匯合">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匯合">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612</TotalTime>
  <Words>1350</Words>
  <Application>Microsoft Office PowerPoint</Application>
  <PresentationFormat>如螢幕大小 (4:3)</PresentationFormat>
  <Paragraphs>138</Paragraphs>
  <Slides>20</Slides>
  <Notes>0</Notes>
  <HiddenSlides>0</HiddenSlides>
  <MMClips>0</MMClips>
  <ScaleCrop>false</ScaleCrop>
  <HeadingPairs>
    <vt:vector size="4" baseType="variant">
      <vt:variant>
        <vt:lpstr>佈景主題</vt:lpstr>
      </vt:variant>
      <vt:variant>
        <vt:i4>1</vt:i4>
      </vt:variant>
      <vt:variant>
        <vt:lpstr>投影片標題</vt:lpstr>
      </vt:variant>
      <vt:variant>
        <vt:i4>20</vt:i4>
      </vt:variant>
    </vt:vector>
  </HeadingPairs>
  <TitlesOfParts>
    <vt:vector size="21" baseType="lpstr">
      <vt:lpstr>匯合</vt:lpstr>
      <vt:lpstr>103學年度穀保家商辦理 推動家庭教育  教師宣導講座</vt:lpstr>
      <vt:lpstr>PowerPoint 簡報</vt:lpstr>
      <vt:lpstr>多元家庭型態</vt:lpstr>
      <vt:lpstr>PowerPoint 簡報</vt:lpstr>
      <vt:lpstr>      猜猜猜</vt:lpstr>
      <vt:lpstr>     家庭教育法    103.06.18</vt:lpstr>
      <vt:lpstr>第2條（家庭教育範圍）</vt:lpstr>
      <vt:lpstr>第8條（推展家庭教育之機構團體） </vt:lpstr>
      <vt:lpstr> 第12條（家庭教育課程及活動之實施） </vt:lpstr>
      <vt:lpstr>第15條（家庭教育諮商或輔導課程之提供） </vt:lpstr>
      <vt:lpstr>PowerPoint 簡報</vt:lpstr>
      <vt:lpstr>   新北市各級學校提供家庭教育諮商輔導辦法                  (民國 102 年 02 月 27 日 公發布)  </vt:lpstr>
      <vt:lpstr>PowerPoint 簡報</vt:lpstr>
      <vt:lpstr>PowerPoint 簡報</vt:lpstr>
      <vt:lpstr>PowerPoint 簡報</vt:lpstr>
      <vt:lpstr>          新北市家庭教育中心</vt:lpstr>
      <vt:lpstr> 高中職學校家庭教育課程綱要之內涵架構 </vt:lpstr>
      <vt:lpstr>家庭生活管理</vt:lpstr>
      <vt:lpstr>教師實施家庭教育教學策略</vt:lpstr>
      <vt:lpstr>PowerPoint 簡報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103學年度穀保家商辦理 家庭教育  教師宣導講座</dc:title>
  <dc:creator>DGF</dc:creator>
  <cp:lastModifiedBy>kpvs</cp:lastModifiedBy>
  <cp:revision>28</cp:revision>
  <cp:lastPrinted>2014-10-13T03:29:58Z</cp:lastPrinted>
  <dcterms:created xsi:type="dcterms:W3CDTF">2014-10-06T02:47:17Z</dcterms:created>
  <dcterms:modified xsi:type="dcterms:W3CDTF">2015-05-08T06:45:13Z</dcterms:modified>
</cp:coreProperties>
</file>